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8" r:id="rId3"/>
    <p:sldId id="261" r:id="rId4"/>
    <p:sldId id="260" r:id="rId5"/>
    <p:sldId id="262" r:id="rId6"/>
    <p:sldId id="268" r:id="rId7"/>
    <p:sldId id="266" r:id="rId8"/>
    <p:sldId id="263" r:id="rId9"/>
    <p:sldId id="264" r:id="rId10"/>
    <p:sldId id="267" r:id="rId11"/>
    <p:sldId id="265" r:id="rId12"/>
    <p:sldId id="269" r:id="rId13"/>
    <p:sldId id="270" r:id="rId14"/>
    <p:sldId id="272" r:id="rId15"/>
    <p:sldId id="277" r:id="rId16"/>
    <p:sldId id="278" r:id="rId17"/>
    <p:sldId id="274" r:id="rId18"/>
    <p:sldId id="276" r:id="rId19"/>
    <p:sldId id="271" r:id="rId20"/>
    <p:sldId id="275" r:id="rId21"/>
    <p:sldId id="279" r:id="rId22"/>
    <p:sldId id="280" r:id="rId23"/>
    <p:sldId id="281" r:id="rId24"/>
    <p:sldId id="282" r:id="rId25"/>
    <p:sldId id="284" r:id="rId26"/>
    <p:sldId id="286" r:id="rId27"/>
    <p:sldId id="287" r:id="rId28"/>
    <p:sldId id="288"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05" autoAdjust="0"/>
  </p:normalViewPr>
  <p:slideViewPr>
    <p:cSldViewPr>
      <p:cViewPr>
        <p:scale>
          <a:sx n="66" d="100"/>
          <a:sy n="66" d="100"/>
        </p:scale>
        <p:origin x="-715" y="403"/>
      </p:cViewPr>
      <p:guideLst>
        <p:guide orient="horz" pos="2160"/>
        <p:guide pos="2880"/>
      </p:guideLst>
    </p:cSldViewPr>
  </p:slideViewPr>
  <p:outlineViewPr>
    <p:cViewPr>
      <p:scale>
        <a:sx n="33" d="100"/>
        <a:sy n="33" d="100"/>
      </p:scale>
      <p:origin x="19" y="4589"/>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1" d="100"/>
          <a:sy n="41" d="100"/>
        </p:scale>
        <p:origin x="-239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78475-AA8C-452A-BFD1-AE00A76B9938}" type="datetimeFigureOut">
              <a:rPr lang="en-US" smtClean="0"/>
              <a:t>5/14/2012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272E6-BC6B-49B2-AB35-563949015349}" type="slidenum">
              <a:rPr lang="en-US" smtClean="0"/>
              <a:t>‹#›</a:t>
            </a:fld>
            <a:endParaRPr lang="en-US" dirty="0"/>
          </a:p>
        </p:txBody>
      </p:sp>
    </p:spTree>
    <p:extLst>
      <p:ext uri="{BB962C8B-B14F-4D97-AF65-F5344CB8AC3E}">
        <p14:creationId xmlns:p14="http://schemas.microsoft.com/office/powerpoint/2010/main" val="294358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272E6-BC6B-49B2-AB35-563949015349}" type="slidenum">
              <a:rPr lang="en-US" smtClean="0"/>
              <a:t>3</a:t>
            </a:fld>
            <a:endParaRPr lang="en-US"/>
          </a:p>
        </p:txBody>
      </p:sp>
    </p:spTree>
    <p:extLst>
      <p:ext uri="{BB962C8B-B14F-4D97-AF65-F5344CB8AC3E}">
        <p14:creationId xmlns:p14="http://schemas.microsoft.com/office/powerpoint/2010/main" val="368565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9509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2222467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172156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297498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608382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22453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295035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244835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386802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3137908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ECD3C-D610-4557-B613-D5E0AEEBA01B}"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A008C8-E33B-41A3-A715-1A197792938C}" type="slidenum">
              <a:rPr lang="en-US" smtClean="0"/>
              <a:t>‹#›</a:t>
            </a:fld>
            <a:endParaRPr lang="en-US" dirty="0"/>
          </a:p>
        </p:txBody>
      </p:sp>
    </p:spTree>
    <p:extLst>
      <p:ext uri="{BB962C8B-B14F-4D97-AF65-F5344CB8AC3E}">
        <p14:creationId xmlns:p14="http://schemas.microsoft.com/office/powerpoint/2010/main" val="76958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ECD3C-D610-4557-B613-D5E0AEEBA01B}" type="datetimeFigureOut">
              <a:rPr lang="en-US" smtClean="0"/>
              <a:t>5/14/2012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008C8-E33B-41A3-A715-1A197792938C}" type="slidenum">
              <a:rPr lang="en-US" smtClean="0"/>
              <a:t>‹#›</a:t>
            </a:fld>
            <a:endParaRPr lang="en-US" dirty="0"/>
          </a:p>
        </p:txBody>
      </p:sp>
    </p:spTree>
    <p:extLst>
      <p:ext uri="{BB962C8B-B14F-4D97-AF65-F5344CB8AC3E}">
        <p14:creationId xmlns:p14="http://schemas.microsoft.com/office/powerpoint/2010/main" val="1218457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en-US" sz="8000" b="1" dirty="0" smtClean="0">
                <a:solidFill>
                  <a:srgbClr val="C00000"/>
                </a:solidFill>
                <a:latin typeface="Chiller" pitchFamily="82" charset="0"/>
              </a:rPr>
              <a:t>ACT</a:t>
            </a:r>
            <a:r>
              <a:rPr lang="en-US" sz="7200" b="1" dirty="0" smtClean="0">
                <a:solidFill>
                  <a:srgbClr val="C00000"/>
                </a:solidFill>
                <a:latin typeface="Chiller" pitchFamily="82" charset="0"/>
              </a:rPr>
              <a:t> </a:t>
            </a:r>
            <a:r>
              <a:rPr lang="en-US" sz="9800" b="1" dirty="0" smtClean="0">
                <a:solidFill>
                  <a:srgbClr val="C00000"/>
                </a:solidFill>
                <a:latin typeface="Chiller" pitchFamily="82" charset="0"/>
              </a:rPr>
              <a:t>13</a:t>
            </a:r>
            <a:endParaRPr lang="en-US" sz="9800" b="1" dirty="0">
              <a:solidFill>
                <a:srgbClr val="C00000"/>
              </a:solidFill>
              <a:latin typeface="Chiller" pitchFamily="82" charset="0"/>
            </a:endParaRPr>
          </a:p>
        </p:txBody>
      </p:sp>
      <p:sp>
        <p:nvSpPr>
          <p:cNvPr id="3" name="Subtitle 2"/>
          <p:cNvSpPr>
            <a:spLocks noGrp="1"/>
          </p:cNvSpPr>
          <p:nvPr>
            <p:ph type="subTitle" idx="1"/>
          </p:nvPr>
        </p:nvSpPr>
        <p:spPr>
          <a:xfrm>
            <a:off x="1219200" y="2971800"/>
            <a:ext cx="6400800" cy="1752600"/>
          </a:xfrm>
        </p:spPr>
        <p:txBody>
          <a:bodyPr>
            <a:noAutofit/>
          </a:bodyPr>
          <a:lstStyle/>
          <a:p>
            <a:r>
              <a:rPr lang="en-US" sz="6600" b="1" dirty="0" smtClean="0">
                <a:solidFill>
                  <a:schemeClr val="tx1"/>
                </a:solidFill>
                <a:latin typeface="Chiller" pitchFamily="82" charset="0"/>
              </a:rPr>
              <a:t>Not Bad Luck – </a:t>
            </a:r>
          </a:p>
          <a:p>
            <a:r>
              <a:rPr lang="en-US" sz="6600" b="1" dirty="0" smtClean="0">
                <a:solidFill>
                  <a:schemeClr val="tx1"/>
                </a:solidFill>
                <a:latin typeface="Chiller" pitchFamily="82" charset="0"/>
              </a:rPr>
              <a:t>Bad </a:t>
            </a:r>
            <a:r>
              <a:rPr lang="en-US" sz="6600" b="1" dirty="0" smtClean="0">
                <a:solidFill>
                  <a:schemeClr val="tx1"/>
                </a:solidFill>
                <a:latin typeface="Chiller" pitchFamily="82" charset="0"/>
              </a:rPr>
              <a:t>Legislation</a:t>
            </a:r>
          </a:p>
          <a:p>
            <a:pPr algn="r"/>
            <a:endParaRPr lang="en-US" sz="1800" b="1" dirty="0" smtClean="0">
              <a:solidFill>
                <a:schemeClr val="tx1"/>
              </a:solidFill>
              <a:latin typeface="Calibri" pitchFamily="34" charset="0"/>
              <a:cs typeface="Calibri" pitchFamily="34" charset="0"/>
            </a:endParaRPr>
          </a:p>
          <a:p>
            <a:pPr algn="r"/>
            <a:r>
              <a:rPr lang="en-US" sz="1800" b="1" dirty="0" smtClean="0">
                <a:solidFill>
                  <a:schemeClr val="tx1"/>
                </a:solidFill>
                <a:latin typeface="Calibri" pitchFamily="34" charset="0"/>
                <a:cs typeface="Calibri" pitchFamily="34" charset="0"/>
              </a:rPr>
              <a:t>Marcellus Outreach Butler</a:t>
            </a:r>
          </a:p>
          <a:p>
            <a:pPr algn="r"/>
            <a:r>
              <a:rPr lang="en-US" sz="1800" b="1" dirty="0" smtClean="0">
                <a:solidFill>
                  <a:schemeClr val="tx1"/>
                </a:solidFill>
                <a:latin typeface="Calibri" pitchFamily="34" charset="0"/>
                <a:cs typeface="Calibri" pitchFamily="34" charset="0"/>
              </a:rPr>
              <a:t>April 19, 2012</a:t>
            </a:r>
            <a:endParaRPr lang="en-US" sz="18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49559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762000"/>
            <a:ext cx="8229600" cy="5364163"/>
          </a:xfrm>
        </p:spPr>
        <p:txBody>
          <a:bodyPr>
            <a:normAutofit fontScale="55000" lnSpcReduction="20000"/>
          </a:bodyPr>
          <a:lstStyle/>
          <a:p>
            <a:pPr marL="400050" lvl="1" indent="0">
              <a:buNone/>
            </a:pPr>
            <a:endParaRPr lang="en-US" sz="2400" dirty="0"/>
          </a:p>
          <a:p>
            <a:pPr marL="0" indent="0">
              <a:buNone/>
            </a:pPr>
            <a:r>
              <a:rPr lang="en-US" sz="4400" dirty="0" smtClean="0">
                <a:latin typeface="Arial Narrow" pitchFamily="34" charset="0"/>
              </a:rPr>
              <a:t>Limit on amount a municipality may receive:  the lesser of 50% of their annual budget or $500,000.</a:t>
            </a:r>
          </a:p>
          <a:p>
            <a:pPr marL="0" indent="0">
              <a:buNone/>
            </a:pPr>
            <a:endParaRPr lang="en-US" sz="4400" dirty="0">
              <a:latin typeface="Arial Narrow" pitchFamily="34" charset="0"/>
            </a:endParaRPr>
          </a:p>
          <a:p>
            <a:pPr marL="0" indent="0">
              <a:buNone/>
            </a:pPr>
            <a:r>
              <a:rPr lang="en-US" sz="4400" dirty="0" smtClean="0">
                <a:latin typeface="Arial Narrow" pitchFamily="34" charset="0"/>
              </a:rPr>
              <a:t>Revenue that will be generated by wells in Butler County:</a:t>
            </a:r>
          </a:p>
          <a:p>
            <a:pPr>
              <a:spcAft>
                <a:spcPts val="1200"/>
              </a:spcAft>
            </a:pPr>
            <a:r>
              <a:rPr lang="en-US" sz="4400" dirty="0" smtClean="0">
                <a:latin typeface="Arial Narrow" pitchFamily="34" charset="0"/>
              </a:rPr>
              <a:t>$45,000 to $60,000 (depending on price for the gas) for each </a:t>
            </a:r>
            <a:r>
              <a:rPr lang="en-US" sz="4400" dirty="0" err="1" smtClean="0">
                <a:latin typeface="Arial Narrow" pitchFamily="34" charset="0"/>
              </a:rPr>
              <a:t>fracked</a:t>
            </a:r>
            <a:r>
              <a:rPr lang="en-US" sz="4400" dirty="0" smtClean="0">
                <a:latin typeface="Arial Narrow" pitchFamily="34" charset="0"/>
              </a:rPr>
              <a:t> well</a:t>
            </a:r>
          </a:p>
          <a:p>
            <a:pPr>
              <a:spcAft>
                <a:spcPts val="1200"/>
              </a:spcAft>
            </a:pPr>
            <a:r>
              <a:rPr lang="en-US" sz="4400" dirty="0" smtClean="0">
                <a:latin typeface="Arial Narrow" pitchFamily="34" charset="0"/>
              </a:rPr>
              <a:t>County Controller estimated County will receive $1 million directly, and another $500,000 from state infrastructure projects </a:t>
            </a:r>
          </a:p>
          <a:p>
            <a:r>
              <a:rPr lang="en-US" sz="4400" dirty="0" smtClean="0">
                <a:latin typeface="Arial Narrow" pitchFamily="34" charset="0"/>
              </a:rPr>
              <a:t>Another source* estimates Butler will </a:t>
            </a:r>
            <a:r>
              <a:rPr lang="en-US" sz="4400" dirty="0" smtClean="0">
                <a:solidFill>
                  <a:prstClr val="black"/>
                </a:solidFill>
                <a:latin typeface="Arial Narrow" pitchFamily="34" charset="0"/>
              </a:rPr>
              <a:t>receive </a:t>
            </a:r>
            <a:r>
              <a:rPr lang="en-US" sz="4400" dirty="0">
                <a:solidFill>
                  <a:prstClr val="black"/>
                </a:solidFill>
                <a:latin typeface="Arial Narrow" pitchFamily="34" charset="0"/>
              </a:rPr>
              <a:t>$</a:t>
            </a:r>
            <a:r>
              <a:rPr lang="en-US" sz="4400" dirty="0" smtClean="0">
                <a:solidFill>
                  <a:prstClr val="black"/>
                </a:solidFill>
                <a:latin typeface="Arial Narrow" pitchFamily="34" charset="0"/>
              </a:rPr>
              <a:t>706,320</a:t>
            </a:r>
            <a:r>
              <a:rPr lang="en-US" sz="4400" dirty="0" smtClean="0">
                <a:latin typeface="Arial Narrow" pitchFamily="34" charset="0"/>
              </a:rPr>
              <a:t> .</a:t>
            </a:r>
          </a:p>
          <a:p>
            <a:pPr marL="0" indent="0">
              <a:buNone/>
            </a:pPr>
            <a:endParaRPr lang="en-US" sz="4400" dirty="0">
              <a:latin typeface="Arial Narrow" pitchFamily="34" charset="0"/>
            </a:endParaRPr>
          </a:p>
          <a:p>
            <a:pPr marL="0" indent="0">
              <a:buNone/>
            </a:pPr>
            <a:r>
              <a:rPr lang="en-US" sz="4400" dirty="0" smtClean="0">
                <a:latin typeface="Arial Narrow" pitchFamily="34" charset="0"/>
              </a:rPr>
              <a:t>In either case, it won’t pay for much.  Example: The Glade Run Lake restoration (unrelated to gas drilling) will cost $4.2 million.  </a:t>
            </a:r>
          </a:p>
          <a:p>
            <a:pPr marL="400050" lvl="1" indent="0">
              <a:buNone/>
            </a:pPr>
            <a:r>
              <a:rPr lang="en-US" sz="4600" dirty="0" smtClean="0">
                <a:latin typeface="Arial Narrow" pitchFamily="34" charset="0"/>
              </a:rPr>
              <a:t> </a:t>
            </a:r>
          </a:p>
          <a:p>
            <a:pPr marL="400050" lvl="1" indent="0" algn="r">
              <a:buNone/>
            </a:pPr>
            <a:r>
              <a:rPr lang="en-US" sz="2500" dirty="0" smtClean="0"/>
              <a:t>*</a:t>
            </a:r>
            <a:r>
              <a:rPr lang="en-US" sz="2500" dirty="0" err="1" smtClean="0"/>
              <a:t>StateImpact</a:t>
            </a:r>
            <a:r>
              <a:rPr lang="en-US" sz="1600" dirty="0" smtClean="0"/>
              <a:t>,  </a:t>
            </a:r>
            <a:endParaRPr lang="en-US" sz="1700" dirty="0"/>
          </a:p>
          <a:p>
            <a:pPr marL="0" indent="0">
              <a:buNone/>
            </a:pPr>
            <a:endParaRPr lang="en-US" sz="2400" dirty="0"/>
          </a:p>
        </p:txBody>
      </p:sp>
    </p:spTree>
    <p:extLst>
      <p:ext uri="{BB962C8B-B14F-4D97-AF65-F5344CB8AC3E}">
        <p14:creationId xmlns:p14="http://schemas.microsoft.com/office/powerpoint/2010/main" val="981528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362200"/>
            <a:ext cx="8229600" cy="1143000"/>
          </a:xfrm>
        </p:spPr>
        <p:txBody>
          <a:bodyPr>
            <a:normAutofit/>
          </a:bodyPr>
          <a:lstStyle/>
          <a:p>
            <a:r>
              <a:rPr lang="en-US" sz="4800" dirty="0" smtClean="0"/>
              <a:t>What and How Do We Pay?</a:t>
            </a:r>
            <a:endParaRPr lang="en-US" sz="4800" dirty="0"/>
          </a:p>
        </p:txBody>
      </p:sp>
    </p:spTree>
    <p:extLst>
      <p:ext uri="{BB962C8B-B14F-4D97-AF65-F5344CB8AC3E}">
        <p14:creationId xmlns:p14="http://schemas.microsoft.com/office/powerpoint/2010/main" val="1358634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Loss of Local Control</a:t>
            </a:r>
            <a:r>
              <a:rPr lang="en-US" dirty="0" smtClean="0"/>
              <a:t/>
            </a:r>
            <a:br>
              <a:rPr lang="en-US" dirty="0" smtClean="0"/>
            </a:br>
            <a:r>
              <a:rPr lang="en-US" sz="3100" dirty="0"/>
              <a:t>What little </a:t>
            </a:r>
            <a:r>
              <a:rPr lang="en-US" sz="3100" dirty="0" smtClean="0"/>
              <a:t>there </a:t>
            </a:r>
            <a:r>
              <a:rPr lang="en-US" sz="3100" dirty="0"/>
              <a:t>was </a:t>
            </a:r>
            <a:r>
              <a:rPr lang="en-US" sz="3100" dirty="0" smtClean="0"/>
              <a:t>is taken away</a:t>
            </a:r>
            <a:r>
              <a:rPr lang="en-US" sz="3100" dirty="0"/>
              <a:t/>
            </a:r>
            <a:br>
              <a:rPr lang="en-US" sz="3100" dirty="0"/>
            </a:br>
            <a:endParaRPr lang="en-US" sz="3100" dirty="0"/>
          </a:p>
        </p:txBody>
      </p:sp>
      <p:sp>
        <p:nvSpPr>
          <p:cNvPr id="3" name="Content Placeholder 2"/>
          <p:cNvSpPr>
            <a:spLocks noGrp="1"/>
          </p:cNvSpPr>
          <p:nvPr>
            <p:ph idx="1"/>
          </p:nvPr>
        </p:nvSpPr>
        <p:spPr>
          <a:xfrm>
            <a:off x="457200" y="1447800"/>
            <a:ext cx="8229600" cy="4678363"/>
          </a:xfrm>
        </p:spPr>
        <p:txBody>
          <a:bodyPr>
            <a:normAutofit fontScale="62500" lnSpcReduction="20000"/>
          </a:bodyPr>
          <a:lstStyle/>
          <a:p>
            <a:pPr marL="0" indent="0">
              <a:buNone/>
            </a:pPr>
            <a:endParaRPr lang="en-US" dirty="0" smtClean="0"/>
          </a:p>
          <a:p>
            <a:pPr marL="0" indent="0">
              <a:buNone/>
            </a:pPr>
            <a:r>
              <a:rPr lang="en-US" sz="3800" dirty="0" smtClean="0">
                <a:latin typeface="Arial Narrow" pitchFamily="34" charset="0"/>
              </a:rPr>
              <a:t>Prior to Act 13: preemption of municipal regulation by the Oil and Gas Act required drilling to be somewhere within municipality.</a:t>
            </a:r>
          </a:p>
          <a:p>
            <a:pPr marL="0" indent="0">
              <a:buNone/>
            </a:pPr>
            <a:endParaRPr lang="en-US" sz="4400" dirty="0" smtClean="0">
              <a:latin typeface="Arial Narrow" pitchFamily="34" charset="0"/>
            </a:endParaRPr>
          </a:p>
          <a:p>
            <a:pPr marL="0" indent="0">
              <a:buNone/>
            </a:pPr>
            <a:r>
              <a:rPr lang="en-US" sz="3800" dirty="0" smtClean="0">
                <a:latin typeface="Arial Narrow" pitchFamily="34" charset="0"/>
              </a:rPr>
              <a:t>Pennsylvania </a:t>
            </a:r>
            <a:r>
              <a:rPr lang="en-US" sz="3800" dirty="0">
                <a:solidFill>
                  <a:srgbClr val="000000"/>
                </a:solidFill>
                <a:latin typeface="Arial Narrow" pitchFamily="34" charset="0"/>
              </a:rPr>
              <a:t>Municipalities Planning Code (MPC) authorizes local governments to adopt zoning ordinances, and since </a:t>
            </a:r>
            <a:r>
              <a:rPr lang="en-US" sz="3800" dirty="0">
                <a:latin typeface="Arial Narrow" pitchFamily="34" charset="0"/>
              </a:rPr>
              <a:t>2000 has required “the reasonable development” of gas and oil, among other minerals. </a:t>
            </a:r>
          </a:p>
          <a:p>
            <a:pPr marL="0" indent="0">
              <a:buNone/>
            </a:pPr>
            <a:endParaRPr lang="en-US" sz="4400" dirty="0">
              <a:latin typeface="Arial Narrow" pitchFamily="34" charset="0"/>
            </a:endParaRPr>
          </a:p>
          <a:p>
            <a:pPr marL="0" indent="0">
              <a:buNone/>
            </a:pPr>
            <a:r>
              <a:rPr lang="en-US" sz="3800" dirty="0">
                <a:latin typeface="Arial Narrow" pitchFamily="34" charset="0"/>
              </a:rPr>
              <a:t>Pennsylvania courts allowed municipalities discretion of what “reasonable development” meant, allowing zoning ordinances restricting where and how such activity was conducted.</a:t>
            </a:r>
          </a:p>
          <a:p>
            <a:endParaRPr lang="en-US" sz="4400" dirty="0" smtClean="0">
              <a:latin typeface="Arial Narrow" pitchFamily="34" charset="0"/>
            </a:endParaRPr>
          </a:p>
          <a:p>
            <a:pPr marL="0" indent="0">
              <a:buNone/>
            </a:pPr>
            <a:endParaRPr lang="en-US" sz="4400" dirty="0">
              <a:latin typeface="Arial Narrow" pitchFamily="34" charset="0"/>
            </a:endParaRPr>
          </a:p>
        </p:txBody>
      </p:sp>
    </p:spTree>
    <p:extLst>
      <p:ext uri="{BB962C8B-B14F-4D97-AF65-F5344CB8AC3E}">
        <p14:creationId xmlns:p14="http://schemas.microsoft.com/office/powerpoint/2010/main" val="3276071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a:bodyPr>
          <a:lstStyle/>
          <a:p>
            <a:pPr marL="0" indent="0">
              <a:buNone/>
            </a:pPr>
            <a:endParaRPr lang="en-US" sz="2400" dirty="0">
              <a:latin typeface="Arial Narrow" pitchFamily="34" charset="0"/>
            </a:endParaRPr>
          </a:p>
          <a:p>
            <a:pPr>
              <a:spcAft>
                <a:spcPts val="1200"/>
              </a:spcAft>
            </a:pPr>
            <a:r>
              <a:rPr lang="en-US" sz="2600" dirty="0" smtClean="0">
                <a:latin typeface="Arial Narrow" pitchFamily="34" charset="0"/>
              </a:rPr>
              <a:t>In </a:t>
            </a:r>
            <a:r>
              <a:rPr lang="en-US" sz="2600" dirty="0">
                <a:latin typeface="Arial Narrow" pitchFamily="34" charset="0"/>
              </a:rPr>
              <a:t>2009, the Pennsylvania Supreme Court ruled municipalities could restrict gas wells to certain zoning districts as long as “reasonable” and supported legitimate zoning purposes (such as protection of residential neighborhoods, schools, hospitals, etc.)</a:t>
            </a:r>
          </a:p>
          <a:p>
            <a:pPr lvl="1">
              <a:spcAft>
                <a:spcPts val="1200"/>
              </a:spcAft>
            </a:pPr>
            <a:r>
              <a:rPr lang="en-US" sz="2600" dirty="0">
                <a:latin typeface="Arial Narrow" pitchFamily="34" charset="0"/>
              </a:rPr>
              <a:t>Could allow as a “conditional use” requiring company to meet conditions designed to protect public health and welfare</a:t>
            </a:r>
          </a:p>
          <a:p>
            <a:pPr lvl="1"/>
            <a:r>
              <a:rPr lang="en-US" sz="2600" dirty="0">
                <a:latin typeface="Arial Narrow" pitchFamily="34" charset="0"/>
              </a:rPr>
              <a:t>Act 13 makes drilling a “permitted use” entitling companies to drill as a matter of right. </a:t>
            </a:r>
          </a:p>
          <a:p>
            <a:pPr marL="0" indent="0">
              <a:buNone/>
            </a:pPr>
            <a:r>
              <a:rPr lang="en-US" dirty="0"/>
              <a:t> </a:t>
            </a:r>
          </a:p>
          <a:p>
            <a:pPr marL="0" indent="0">
              <a:buNone/>
            </a:pPr>
            <a:endParaRPr lang="en-US" sz="2400" dirty="0">
              <a:latin typeface="Arial Narrow" pitchFamily="34" charset="0"/>
            </a:endParaRPr>
          </a:p>
        </p:txBody>
      </p:sp>
    </p:spTree>
    <p:extLst>
      <p:ext uri="{BB962C8B-B14F-4D97-AF65-F5344CB8AC3E}">
        <p14:creationId xmlns:p14="http://schemas.microsoft.com/office/powerpoint/2010/main" val="3957986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5211763"/>
          </a:xfrm>
        </p:spPr>
        <p:txBody>
          <a:bodyPr>
            <a:normAutofit fontScale="92500" lnSpcReduction="10000"/>
          </a:bodyPr>
          <a:lstStyle/>
          <a:p>
            <a:pPr marL="0" indent="0">
              <a:buNone/>
            </a:pPr>
            <a:r>
              <a:rPr lang="en-US" sz="2800" dirty="0" smtClean="0">
                <a:latin typeface="Arial Narrow" pitchFamily="34" charset="0"/>
              </a:rPr>
              <a:t>Act 13 imposes state wide definition of “reasonable development”:</a:t>
            </a:r>
          </a:p>
          <a:p>
            <a:pPr marL="0" indent="0">
              <a:buNone/>
            </a:pPr>
            <a:endParaRPr lang="en-US" sz="2400" dirty="0">
              <a:latin typeface="Arial Narrow" pitchFamily="34" charset="0"/>
            </a:endParaRPr>
          </a:p>
          <a:p>
            <a:r>
              <a:rPr lang="en-US" sz="2600" dirty="0" smtClean="0">
                <a:latin typeface="Arial Narrow" pitchFamily="34" charset="0"/>
              </a:rPr>
              <a:t>Requires </a:t>
            </a:r>
            <a:r>
              <a:rPr lang="en-US" sz="2600" dirty="0">
                <a:latin typeface="Arial Narrow" pitchFamily="34" charset="0"/>
              </a:rPr>
              <a:t>municipalities to allow gas drilling activity in all zoning districts, including residential areas, subject only to mandated setback requirements</a:t>
            </a:r>
            <a:r>
              <a:rPr lang="en-US" sz="2600" dirty="0" smtClean="0">
                <a:latin typeface="Arial Narrow" pitchFamily="34" charset="0"/>
              </a:rPr>
              <a:t>.  Municipality may comment on, but cannot challenge issuance of permits</a:t>
            </a:r>
            <a:endParaRPr lang="en-US" sz="2600" dirty="0">
              <a:latin typeface="Arial Narrow" pitchFamily="34" charset="0"/>
            </a:endParaRPr>
          </a:p>
          <a:p>
            <a:pPr marL="0" indent="0">
              <a:buNone/>
            </a:pPr>
            <a:endParaRPr lang="en-US" sz="2600" dirty="0" smtClean="0">
              <a:latin typeface="Arial Narrow" pitchFamily="34" charset="0"/>
            </a:endParaRPr>
          </a:p>
          <a:p>
            <a:r>
              <a:rPr lang="en-US" sz="2600" dirty="0" smtClean="0">
                <a:latin typeface="Arial Narrow" pitchFamily="34" charset="0"/>
              </a:rPr>
              <a:t>Eliminates the power of local governments to manage where and how drilling occurs within its borders</a:t>
            </a:r>
          </a:p>
          <a:p>
            <a:pPr marL="0" indent="0">
              <a:buNone/>
            </a:pPr>
            <a:endParaRPr lang="en-US" sz="2600" dirty="0">
              <a:latin typeface="Arial Narrow" pitchFamily="34" charset="0"/>
            </a:endParaRPr>
          </a:p>
          <a:p>
            <a:r>
              <a:rPr lang="en-US" sz="2600" dirty="0" smtClean="0">
                <a:latin typeface="Arial Narrow" pitchFamily="34" charset="0"/>
              </a:rPr>
              <a:t>Strikes down any previously adopted ordinance and gives the Public Utility Commission (PUC) the authority to invalidate ordinances that conflict with gas operations.</a:t>
            </a:r>
          </a:p>
          <a:p>
            <a:pPr marL="0" indent="0">
              <a:buNone/>
            </a:pPr>
            <a:endParaRPr lang="en-US" dirty="0" smtClean="0"/>
          </a:p>
          <a:p>
            <a:pPr marL="0" indent="0">
              <a:buNone/>
            </a:pPr>
            <a:endParaRPr lang="en-US" i="1" u="sng" dirty="0"/>
          </a:p>
        </p:txBody>
      </p:sp>
    </p:spTree>
    <p:extLst>
      <p:ext uri="{BB962C8B-B14F-4D97-AF65-F5344CB8AC3E}">
        <p14:creationId xmlns:p14="http://schemas.microsoft.com/office/powerpoint/2010/main" val="2437576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5211763"/>
          </a:xfrm>
        </p:spPr>
        <p:txBody>
          <a:bodyPr>
            <a:normAutofit/>
          </a:bodyPr>
          <a:lstStyle/>
          <a:p>
            <a:pPr marL="0" indent="0" algn="ctr">
              <a:buNone/>
            </a:pPr>
            <a:r>
              <a:rPr lang="en-US" dirty="0" smtClean="0">
                <a:latin typeface="Arial Narrow" pitchFamily="34" charset="0"/>
              </a:rPr>
              <a:t>PUC In Charge</a:t>
            </a:r>
          </a:p>
          <a:p>
            <a:pPr marL="0" indent="0">
              <a:buNone/>
            </a:pPr>
            <a:endParaRPr lang="en-US" sz="2400" dirty="0">
              <a:latin typeface="Arial Narrow" pitchFamily="34" charset="0"/>
            </a:endParaRPr>
          </a:p>
          <a:p>
            <a:pPr marL="0" indent="0">
              <a:buNone/>
            </a:pPr>
            <a:r>
              <a:rPr lang="en-US" sz="2400" dirty="0" smtClean="0">
                <a:latin typeface="Arial Narrow" pitchFamily="34" charset="0"/>
              </a:rPr>
              <a:t>PUC proceedings are not required to be public—Act 13 exempt from Sunshine Act and any rulemaking exempt from Commonwealth Documents Law and Regulatory Review Act.</a:t>
            </a:r>
          </a:p>
          <a:p>
            <a:pPr marL="0" indent="0">
              <a:buNone/>
            </a:pPr>
            <a:endParaRPr lang="en-US" sz="2400" i="1" u="sng" dirty="0">
              <a:latin typeface="Arial Narrow" pitchFamily="34" charset="0"/>
            </a:endParaRPr>
          </a:p>
          <a:p>
            <a:pPr marL="0" indent="0">
              <a:buNone/>
            </a:pPr>
            <a:r>
              <a:rPr lang="en-US" sz="2400" b="1" i="1" u="sng" dirty="0" smtClean="0">
                <a:latin typeface="Arial Narrow" pitchFamily="34" charset="0"/>
              </a:rPr>
              <a:t>Lets be clear</a:t>
            </a:r>
            <a:r>
              <a:rPr lang="en-US" sz="2400" b="1" i="1" dirty="0" smtClean="0">
                <a:latin typeface="Arial Narrow" pitchFamily="34" charset="0"/>
              </a:rPr>
              <a:t>:  the PUC, an appointed agency with little experience in gas drilling activity, has been given the power to declare legally enacted local ordinances invalid and there is little recourse for a municipality.</a:t>
            </a:r>
            <a:endParaRPr lang="en-US" sz="2400" i="1" u="sng" dirty="0">
              <a:latin typeface="Arial Narrow" pitchFamily="34" charset="0"/>
            </a:endParaRPr>
          </a:p>
          <a:p>
            <a:pPr marL="0" indent="0">
              <a:buNone/>
            </a:pPr>
            <a:endParaRPr lang="en-US" i="1" u="sng" dirty="0"/>
          </a:p>
        </p:txBody>
      </p:sp>
    </p:spTree>
    <p:extLst>
      <p:ext uri="{BB962C8B-B14F-4D97-AF65-F5344CB8AC3E}">
        <p14:creationId xmlns:p14="http://schemas.microsoft.com/office/powerpoint/2010/main" val="2805816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Act 13 Improved Setbacks</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dirty="0" smtClean="0">
                <a:latin typeface="Arial Narrow" pitchFamily="34" charset="0"/>
              </a:rPr>
              <a:t>Supporters claim Act 13 is provides more protection because of increased setback requirements.  </a:t>
            </a:r>
          </a:p>
          <a:p>
            <a:pPr marL="0" indent="0">
              <a:buNone/>
            </a:pPr>
            <a:endParaRPr lang="en-US" sz="2400" dirty="0">
              <a:latin typeface="Arial Narrow" pitchFamily="34" charset="0"/>
            </a:endParaRPr>
          </a:p>
          <a:p>
            <a:pPr marL="0" indent="0">
              <a:buNone/>
            </a:pPr>
            <a:r>
              <a:rPr lang="en-US" sz="2400" dirty="0" smtClean="0">
                <a:latin typeface="Arial Narrow" pitchFamily="34" charset="0"/>
              </a:rPr>
              <a:t>Setbacks are still woefully inadequate to protect health and property value of area residents.</a:t>
            </a:r>
            <a:endParaRPr lang="en-US" sz="2400" dirty="0">
              <a:latin typeface="Arial Narrow" pitchFamily="34" charset="0"/>
            </a:endParaRPr>
          </a:p>
        </p:txBody>
      </p:sp>
    </p:spTree>
    <p:extLst>
      <p:ext uri="{BB962C8B-B14F-4D97-AF65-F5344CB8AC3E}">
        <p14:creationId xmlns:p14="http://schemas.microsoft.com/office/powerpoint/2010/main" val="154298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What Are The Setbacks?</a:t>
            </a:r>
            <a:endParaRPr lang="en-US" sz="32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938172663"/>
              </p:ext>
            </p:extLst>
          </p:nvPr>
        </p:nvGraphicFramePr>
        <p:xfrm>
          <a:off x="457200" y="1219200"/>
          <a:ext cx="8229600" cy="5185156"/>
        </p:xfrm>
        <a:graphic>
          <a:graphicData uri="http://schemas.openxmlformats.org/drawingml/2006/table">
            <a:tbl>
              <a:tblPr firstRow="1" bandRow="1">
                <a:tableStyleId>{5C22544A-7EE6-4342-B048-85BDC9FD1C3A}</a:tableStyleId>
              </a:tblPr>
              <a:tblGrid>
                <a:gridCol w="2743200"/>
                <a:gridCol w="2743200"/>
                <a:gridCol w="2743200"/>
              </a:tblGrid>
              <a:tr h="381000">
                <a:tc>
                  <a:txBody>
                    <a:bodyPr/>
                    <a:lstStyle/>
                    <a:p>
                      <a:pPr marL="0" marR="0">
                        <a:lnSpc>
                          <a:spcPct val="115000"/>
                        </a:lnSpc>
                        <a:spcBef>
                          <a:spcPts val="0"/>
                        </a:spcBef>
                        <a:spcAft>
                          <a:spcPts val="0"/>
                        </a:spcAft>
                      </a:pPr>
                      <a:r>
                        <a:rPr lang="en-US" sz="1800" b="1" dirty="0">
                          <a:solidFill>
                            <a:schemeClr val="tx1"/>
                          </a:solidFill>
                          <a:effectLst/>
                          <a:latin typeface="Franklin Gothic Medium Cond" pitchFamily="34" charset="0"/>
                          <a:ea typeface="Calibri"/>
                          <a:cs typeface="Times New Roman"/>
                        </a:rPr>
                        <a:t>Setback From:</a:t>
                      </a:r>
                      <a:endParaRPr lang="en-US" sz="1800" dirty="0">
                        <a:solidFill>
                          <a:schemeClr val="tx1"/>
                        </a:solidFill>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solidFill>
                            <a:schemeClr val="tx1"/>
                          </a:solidFill>
                          <a:effectLst/>
                          <a:latin typeface="Franklin Gothic Medium Cond" pitchFamily="34" charset="0"/>
                          <a:ea typeface="Calibri"/>
                          <a:cs typeface="Times New Roman"/>
                        </a:rPr>
                        <a:t>Prior to Act 13</a:t>
                      </a:r>
                      <a:endParaRPr lang="en-US" sz="1800" dirty="0">
                        <a:solidFill>
                          <a:schemeClr val="tx1"/>
                        </a:solidFill>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600"/>
                        </a:spcAft>
                      </a:pPr>
                      <a:r>
                        <a:rPr lang="en-US" sz="1800" b="1" dirty="0">
                          <a:solidFill>
                            <a:schemeClr val="tx1"/>
                          </a:solidFill>
                          <a:effectLst/>
                          <a:latin typeface="Franklin Gothic Medium Cond" pitchFamily="34" charset="0"/>
                          <a:ea typeface="Calibri"/>
                          <a:cs typeface="Times New Roman"/>
                        </a:rPr>
                        <a:t>After Act 13</a:t>
                      </a:r>
                      <a:endParaRPr lang="en-US" sz="1800" dirty="0">
                        <a:solidFill>
                          <a:schemeClr val="tx1"/>
                        </a:solidFill>
                        <a:effectLst/>
                        <a:latin typeface="Franklin Gothic Medium Cond" pitchFamily="34" charset="0"/>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dirty="0" smtClean="0">
                          <a:effectLst/>
                          <a:latin typeface="Franklin Gothic Medium Cond" pitchFamily="34" charset="0"/>
                          <a:ea typeface="Calibri"/>
                          <a:cs typeface="Times New Roman"/>
                        </a:rPr>
                        <a:t>Gas well head:</a:t>
                      </a: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r>
              <a:tr h="370840">
                <a:tc>
                  <a:txBody>
                    <a:bodyPr/>
                    <a:lstStyle/>
                    <a:p>
                      <a:pPr marL="457200" marR="0" lvl="1">
                        <a:lnSpc>
                          <a:spcPct val="115000"/>
                        </a:lnSpc>
                        <a:spcBef>
                          <a:spcPts val="0"/>
                        </a:spcBef>
                        <a:spcAft>
                          <a:spcPts val="0"/>
                        </a:spcAft>
                      </a:pPr>
                      <a:r>
                        <a:rPr lang="en-US" sz="1800" dirty="0" smtClean="0">
                          <a:effectLst/>
                          <a:latin typeface="Franklin Gothic Medium Cond" pitchFamily="34" charset="0"/>
                          <a:ea typeface="Calibri"/>
                          <a:cs typeface="Times New Roman"/>
                        </a:rPr>
                        <a:t>Building</a:t>
                      </a: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latin typeface="Franklin Gothic Medium Cond" pitchFamily="34" charset="0"/>
                          <a:ea typeface="Calibri"/>
                          <a:cs typeface="Times New Roman"/>
                        </a:rPr>
                        <a:t>200 feet</a:t>
                      </a:r>
                    </a:p>
                  </a:txBody>
                  <a:tcPr marL="68580" marR="68580" marT="0" marB="0"/>
                </a:tc>
                <a:tc>
                  <a:txBody>
                    <a:bodyPr/>
                    <a:lstStyle/>
                    <a:p>
                      <a:pPr marL="0" marR="0">
                        <a:lnSpc>
                          <a:spcPct val="115000"/>
                        </a:lnSpc>
                        <a:spcBef>
                          <a:spcPts val="0"/>
                        </a:spcBef>
                        <a:spcAft>
                          <a:spcPts val="0"/>
                        </a:spcAft>
                      </a:pPr>
                      <a:r>
                        <a:rPr lang="en-US" sz="1800" dirty="0">
                          <a:effectLst/>
                          <a:latin typeface="Franklin Gothic Medium Cond" pitchFamily="34" charset="0"/>
                          <a:ea typeface="Calibri"/>
                          <a:cs typeface="Times New Roman"/>
                        </a:rPr>
                        <a:t>500 feet</a:t>
                      </a:r>
                    </a:p>
                  </a:txBody>
                  <a:tcPr marL="68580" marR="68580" marT="0" marB="0"/>
                </a:tc>
              </a:tr>
              <a:tr h="370840">
                <a:tc>
                  <a:txBody>
                    <a:bodyPr/>
                    <a:lstStyle/>
                    <a:p>
                      <a:pPr marL="457200" marR="0" lvl="1">
                        <a:lnSpc>
                          <a:spcPct val="115000"/>
                        </a:lnSpc>
                        <a:spcBef>
                          <a:spcPts val="0"/>
                        </a:spcBef>
                        <a:spcAft>
                          <a:spcPts val="0"/>
                        </a:spcAft>
                      </a:pPr>
                      <a:r>
                        <a:rPr lang="en-US" sz="1800" dirty="0">
                          <a:effectLst/>
                          <a:latin typeface="Franklin Gothic Medium Cond" pitchFamily="34" charset="0"/>
                          <a:ea typeface="Calibri"/>
                          <a:cs typeface="Times New Roman"/>
                        </a:rPr>
                        <a:t>Water wells</a:t>
                      </a:r>
                    </a:p>
                  </a:txBody>
                  <a:tcPr marL="68580" marR="68580" marT="0" marB="0"/>
                </a:tc>
                <a:tc>
                  <a:txBody>
                    <a:bodyPr/>
                    <a:lstStyle/>
                    <a:p>
                      <a:pPr marL="0" marR="0">
                        <a:lnSpc>
                          <a:spcPct val="115000"/>
                        </a:lnSpc>
                        <a:spcBef>
                          <a:spcPts val="0"/>
                        </a:spcBef>
                        <a:spcAft>
                          <a:spcPts val="0"/>
                        </a:spcAft>
                      </a:pPr>
                      <a:r>
                        <a:rPr lang="en-US" sz="1800">
                          <a:effectLst/>
                          <a:latin typeface="Franklin Gothic Medium Cond" pitchFamily="34" charset="0"/>
                          <a:ea typeface="Calibri"/>
                          <a:cs typeface="Times New Roman"/>
                        </a:rPr>
                        <a:t>200 feet</a:t>
                      </a:r>
                    </a:p>
                  </a:txBody>
                  <a:tcPr marL="68580" marR="68580" marT="0" marB="0"/>
                </a:tc>
                <a:tc>
                  <a:txBody>
                    <a:bodyPr/>
                    <a:lstStyle/>
                    <a:p>
                      <a:pPr marL="0" marR="0">
                        <a:lnSpc>
                          <a:spcPct val="115000"/>
                        </a:lnSpc>
                        <a:spcBef>
                          <a:spcPts val="0"/>
                        </a:spcBef>
                        <a:spcAft>
                          <a:spcPts val="0"/>
                        </a:spcAft>
                      </a:pPr>
                      <a:r>
                        <a:rPr lang="en-US" sz="1800" dirty="0">
                          <a:effectLst/>
                          <a:latin typeface="Franklin Gothic Medium Cond" pitchFamily="34" charset="0"/>
                          <a:ea typeface="Calibri"/>
                          <a:cs typeface="Times New Roman"/>
                        </a:rPr>
                        <a:t>500 feet</a:t>
                      </a:r>
                    </a:p>
                  </a:txBody>
                  <a:tcPr marL="68580" marR="68580" marT="0" marB="0"/>
                </a:tc>
              </a:tr>
              <a:tr h="370840">
                <a:tc>
                  <a:txBody>
                    <a:bodyPr/>
                    <a:lstStyle/>
                    <a:p>
                      <a:pPr marL="457200" marR="0" lvl="1">
                        <a:lnSpc>
                          <a:spcPct val="115000"/>
                        </a:lnSpc>
                        <a:spcBef>
                          <a:spcPts val="0"/>
                        </a:spcBef>
                        <a:spcAft>
                          <a:spcPts val="0"/>
                        </a:spcAft>
                      </a:pPr>
                      <a:r>
                        <a:rPr lang="en-US" sz="1800" dirty="0">
                          <a:effectLst/>
                          <a:latin typeface="Franklin Gothic Medium Cond" pitchFamily="34" charset="0"/>
                          <a:ea typeface="Calibri"/>
                          <a:cs typeface="Times New Roman"/>
                        </a:rPr>
                        <a:t>Water supply (public)</a:t>
                      </a:r>
                    </a:p>
                  </a:txBody>
                  <a:tcPr marL="68580" marR="68580" marT="0" marB="0"/>
                </a:tc>
                <a:tc>
                  <a:txBody>
                    <a:bodyPr/>
                    <a:lstStyle/>
                    <a:p>
                      <a:pPr marL="0" marR="0">
                        <a:lnSpc>
                          <a:spcPct val="115000"/>
                        </a:lnSpc>
                        <a:spcBef>
                          <a:spcPts val="0"/>
                        </a:spcBef>
                        <a:spcAft>
                          <a:spcPts val="0"/>
                        </a:spcAft>
                      </a:pPr>
                      <a:r>
                        <a:rPr lang="en-US" sz="1800">
                          <a:effectLst/>
                          <a:latin typeface="Franklin Gothic Medium Cond" pitchFamily="34" charset="0"/>
                          <a:ea typeface="Calibri"/>
                          <a:cs typeface="Times New Roman"/>
                        </a:rPr>
                        <a:t> </a:t>
                      </a:r>
                    </a:p>
                  </a:txBody>
                  <a:tcPr marL="68580" marR="68580" marT="0" marB="0"/>
                </a:tc>
                <a:tc>
                  <a:txBody>
                    <a:bodyPr/>
                    <a:lstStyle/>
                    <a:p>
                      <a:pPr marL="0" marR="0">
                        <a:lnSpc>
                          <a:spcPct val="115000"/>
                        </a:lnSpc>
                        <a:spcBef>
                          <a:spcPts val="0"/>
                        </a:spcBef>
                        <a:spcAft>
                          <a:spcPts val="0"/>
                        </a:spcAft>
                      </a:pPr>
                      <a:r>
                        <a:rPr lang="en-US" sz="1800" dirty="0">
                          <a:effectLst/>
                          <a:latin typeface="Franklin Gothic Medium Cond" pitchFamily="34" charset="0"/>
                          <a:ea typeface="Calibri"/>
                          <a:cs typeface="Times New Roman"/>
                        </a:rPr>
                        <a:t>1000 feet</a:t>
                      </a:r>
                    </a:p>
                  </a:txBody>
                  <a:tcPr marL="68580" marR="68580" marT="0" marB="0"/>
                </a:tc>
              </a:tr>
              <a:tr h="370840">
                <a:tc>
                  <a:txBody>
                    <a:bodyPr/>
                    <a:lstStyle/>
                    <a:p>
                      <a:pPr marL="457200" marR="0" lvl="1">
                        <a:lnSpc>
                          <a:spcPct val="115000"/>
                        </a:lnSpc>
                        <a:spcBef>
                          <a:spcPts val="0"/>
                        </a:spcBef>
                        <a:spcAft>
                          <a:spcPts val="0"/>
                        </a:spcAft>
                      </a:pPr>
                      <a:r>
                        <a:rPr lang="en-US" sz="1800" dirty="0">
                          <a:effectLst/>
                          <a:latin typeface="Franklin Gothic Medium Cond" pitchFamily="34" charset="0"/>
                          <a:ea typeface="Calibri"/>
                          <a:cs typeface="Times New Roman"/>
                        </a:rPr>
                        <a:t>Stream, spring, body of water or wetland greater than 1 acre in size </a:t>
                      </a:r>
                    </a:p>
                  </a:txBody>
                  <a:tcPr marL="68580" marR="68580" marT="0" marB="0"/>
                </a:tc>
                <a:tc>
                  <a:txBody>
                    <a:bodyPr/>
                    <a:lstStyle/>
                    <a:p>
                      <a:pPr marL="0" marR="0">
                        <a:lnSpc>
                          <a:spcPct val="115000"/>
                        </a:lnSpc>
                        <a:spcBef>
                          <a:spcPts val="0"/>
                        </a:spcBef>
                        <a:spcAft>
                          <a:spcPts val="0"/>
                        </a:spcAft>
                      </a:pPr>
                      <a:r>
                        <a:rPr lang="en-US" sz="1800" dirty="0">
                          <a:effectLst/>
                          <a:latin typeface="Franklin Gothic Medium Cond" pitchFamily="34" charset="0"/>
                          <a:ea typeface="Calibri"/>
                          <a:cs typeface="Times New Roman"/>
                        </a:rPr>
                        <a:t> 100 feet</a:t>
                      </a:r>
                    </a:p>
                  </a:txBody>
                  <a:tcPr marL="68580" marR="68580" marT="0" marB="0"/>
                </a:tc>
                <a:tc>
                  <a:txBody>
                    <a:bodyPr/>
                    <a:lstStyle/>
                    <a:p>
                      <a:pPr marL="0" marR="0">
                        <a:lnSpc>
                          <a:spcPct val="115000"/>
                        </a:lnSpc>
                        <a:spcBef>
                          <a:spcPts val="0"/>
                        </a:spcBef>
                        <a:spcAft>
                          <a:spcPts val="0"/>
                        </a:spcAft>
                      </a:pPr>
                      <a:r>
                        <a:rPr lang="en-US" sz="1800" dirty="0">
                          <a:effectLst/>
                          <a:latin typeface="Franklin Gothic Medium Cond" pitchFamily="34" charset="0"/>
                          <a:ea typeface="Calibri"/>
                          <a:cs typeface="Times New Roman"/>
                        </a:rPr>
                        <a:t>300 </a:t>
                      </a:r>
                      <a:r>
                        <a:rPr lang="en-US" sz="1800" dirty="0" smtClean="0">
                          <a:effectLst/>
                          <a:latin typeface="Franklin Gothic Medium Cond" pitchFamily="34" charset="0"/>
                          <a:ea typeface="Calibri"/>
                          <a:cs typeface="Times New Roman"/>
                        </a:rPr>
                        <a:t>feet</a:t>
                      </a:r>
                    </a:p>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r>
              <a:tr h="370840">
                <a:tc>
                  <a:txBody>
                    <a:bodyPr/>
                    <a:lstStyle/>
                    <a:p>
                      <a:pPr marL="0" marR="0" lvl="0">
                        <a:lnSpc>
                          <a:spcPct val="115000"/>
                        </a:lnSpc>
                        <a:spcBef>
                          <a:spcPts val="0"/>
                        </a:spcBef>
                        <a:spcAft>
                          <a:spcPts val="0"/>
                        </a:spcAft>
                      </a:pPr>
                      <a:r>
                        <a:rPr lang="en-US" sz="1800" kern="1200" dirty="0" smtClean="0">
                          <a:solidFill>
                            <a:schemeClr val="dk1"/>
                          </a:solidFill>
                          <a:effectLst/>
                          <a:latin typeface="Franklin Gothic Medium Cond" pitchFamily="34" charset="0"/>
                          <a:ea typeface="Calibri"/>
                          <a:cs typeface="Times New Roman"/>
                        </a:rPr>
                        <a:t>Drill pad</a:t>
                      </a: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Franklin Gothic Medium Cond" pitchFamily="34" charset="0"/>
                          <a:ea typeface="Calibri"/>
                          <a:cs typeface="Times New Roman"/>
                        </a:rPr>
                        <a:t>300 feet</a:t>
                      </a:r>
                    </a:p>
                  </a:txBody>
                  <a:tcPr marL="68580" marR="68580" marT="0" marB="0"/>
                </a:tc>
              </a:tr>
              <a:tr h="370840">
                <a:tc>
                  <a:txBody>
                    <a:bodyPr/>
                    <a:lstStyle/>
                    <a:p>
                      <a:pPr marL="0" marR="0" lvl="0">
                        <a:lnSpc>
                          <a:spcPct val="115000"/>
                        </a:lnSpc>
                        <a:spcBef>
                          <a:spcPts val="0"/>
                        </a:spcBef>
                        <a:spcAft>
                          <a:spcPts val="0"/>
                        </a:spcAft>
                      </a:pPr>
                      <a:r>
                        <a:rPr lang="en-US" sz="1800" kern="1200" dirty="0" smtClean="0">
                          <a:solidFill>
                            <a:schemeClr val="dk1"/>
                          </a:solidFill>
                          <a:effectLst/>
                          <a:latin typeface="Franklin Gothic Medium Cond" pitchFamily="34" charset="0"/>
                          <a:ea typeface="Calibri"/>
                          <a:cs typeface="Times New Roman"/>
                        </a:rPr>
                        <a:t>Impoundment</a:t>
                      </a:r>
                      <a:r>
                        <a:rPr lang="en-US" sz="1800" kern="1200" baseline="0" dirty="0" smtClean="0">
                          <a:solidFill>
                            <a:schemeClr val="dk1"/>
                          </a:solidFill>
                          <a:effectLst/>
                          <a:latin typeface="Franklin Gothic Medium Cond" pitchFamily="34" charset="0"/>
                          <a:ea typeface="Calibri"/>
                          <a:cs typeface="Times New Roman"/>
                        </a:rPr>
                        <a:t> (</a:t>
                      </a:r>
                      <a:r>
                        <a:rPr lang="en-US" sz="1800" kern="1200" baseline="0" dirty="0" err="1" smtClean="0">
                          <a:solidFill>
                            <a:schemeClr val="dk1"/>
                          </a:solidFill>
                          <a:effectLst/>
                          <a:latin typeface="Franklin Gothic Medium Cond" pitchFamily="34" charset="0"/>
                          <a:ea typeface="Calibri"/>
                          <a:cs typeface="Times New Roman"/>
                        </a:rPr>
                        <a:t>frack</a:t>
                      </a:r>
                      <a:r>
                        <a:rPr lang="en-US" sz="1800" kern="1200" baseline="0" dirty="0" smtClean="0">
                          <a:solidFill>
                            <a:schemeClr val="dk1"/>
                          </a:solidFill>
                          <a:effectLst/>
                          <a:latin typeface="Franklin Gothic Medium Cond" pitchFamily="34" charset="0"/>
                          <a:ea typeface="Calibri"/>
                          <a:cs typeface="Times New Roman"/>
                        </a:rPr>
                        <a:t>) pond</a:t>
                      </a: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Franklin Gothic Medium Cond" pitchFamily="34" charset="0"/>
                          <a:ea typeface="Calibri"/>
                          <a:cs typeface="Times New Roman"/>
                        </a:rPr>
                        <a:t>300 feet</a:t>
                      </a:r>
                    </a:p>
                  </a:txBody>
                  <a:tcPr marL="68580" marR="68580" marT="0" marB="0"/>
                </a:tc>
              </a:tr>
              <a:tr h="370840">
                <a:tc>
                  <a:txBody>
                    <a:bodyPr/>
                    <a:lstStyle/>
                    <a:p>
                      <a:pPr marL="0" marR="0" lvl="0">
                        <a:lnSpc>
                          <a:spcPct val="115000"/>
                        </a:lnSpc>
                        <a:spcBef>
                          <a:spcPts val="0"/>
                        </a:spcBef>
                        <a:spcAft>
                          <a:spcPts val="0"/>
                        </a:spcAft>
                      </a:pPr>
                      <a:r>
                        <a:rPr lang="en-US" sz="1800" dirty="0" smtClean="0">
                          <a:effectLst/>
                          <a:latin typeface="Franklin Gothic Medium Cond" pitchFamily="34" charset="0"/>
                          <a:ea typeface="Calibri"/>
                          <a:cs typeface="Times New Roman"/>
                        </a:rPr>
                        <a:t>Compressor station</a:t>
                      </a: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latin typeface="Franklin Gothic Medium Cond" pitchFamily="34" charset="0"/>
                          <a:ea typeface="Calibri"/>
                          <a:cs typeface="Times New Roman"/>
                        </a:rPr>
                        <a:t>750 feet</a:t>
                      </a:r>
                      <a:r>
                        <a:rPr lang="en-US" sz="1800" baseline="0" dirty="0" smtClean="0">
                          <a:effectLst/>
                          <a:latin typeface="Franklin Gothic Medium Cond" pitchFamily="34" charset="0"/>
                          <a:ea typeface="Calibri"/>
                          <a:cs typeface="Times New Roman"/>
                        </a:rPr>
                        <a:t> from nearest building</a:t>
                      </a:r>
                    </a:p>
                    <a:p>
                      <a:pPr marL="0" marR="0">
                        <a:lnSpc>
                          <a:spcPct val="115000"/>
                        </a:lnSpc>
                        <a:spcBef>
                          <a:spcPts val="0"/>
                        </a:spcBef>
                        <a:spcAft>
                          <a:spcPts val="0"/>
                        </a:spcAft>
                      </a:pPr>
                      <a:r>
                        <a:rPr lang="en-US" sz="1800" baseline="0" dirty="0" smtClean="0">
                          <a:effectLst/>
                          <a:latin typeface="Franklin Gothic Medium Cond" pitchFamily="34" charset="0"/>
                          <a:ea typeface="Calibri"/>
                          <a:cs typeface="Times New Roman"/>
                        </a:rPr>
                        <a:t>200 feet from property line</a:t>
                      </a:r>
                      <a:endParaRPr lang="en-US" sz="1800" dirty="0">
                        <a:effectLst/>
                        <a:latin typeface="Franklin Gothic Medium Cond" pitchFamily="34" charset="0"/>
                        <a:ea typeface="Calibri"/>
                        <a:cs typeface="Times New Roman"/>
                      </a:endParaRPr>
                    </a:p>
                  </a:txBody>
                  <a:tcPr marL="68580" marR="68580" marT="0" marB="0"/>
                </a:tc>
              </a:tr>
              <a:tr h="37084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kern="1200" dirty="0" smtClean="0">
                          <a:solidFill>
                            <a:schemeClr val="dk1"/>
                          </a:solidFill>
                          <a:effectLst/>
                          <a:latin typeface="Franklin Gothic Medium Cond" pitchFamily="34" charset="0"/>
                          <a:ea typeface="Calibri"/>
                          <a:cs typeface="Times New Roman"/>
                        </a:rPr>
                        <a:t>Processing</a:t>
                      </a:r>
                      <a:r>
                        <a:rPr lang="en-US" sz="1800" kern="1200" baseline="0" dirty="0" smtClean="0">
                          <a:solidFill>
                            <a:schemeClr val="dk1"/>
                          </a:solidFill>
                          <a:effectLst/>
                          <a:latin typeface="Franklin Gothic Medium Cond" pitchFamily="34" charset="0"/>
                          <a:ea typeface="Calibri"/>
                          <a:cs typeface="Times New Roman"/>
                        </a:rPr>
                        <a:t> plant</a:t>
                      </a:r>
                      <a:endParaRPr lang="en-US" sz="1800" kern="1200" dirty="0" smtClean="0">
                        <a:solidFill>
                          <a:schemeClr val="dk1"/>
                        </a:solidFill>
                        <a:effectLst/>
                        <a:latin typeface="Franklin Gothic Medium Cond" pitchFamily="34" charset="0"/>
                        <a:ea typeface="Calibri"/>
                        <a:cs typeface="Times New Roman"/>
                      </a:endParaRPr>
                    </a:p>
                    <a:p>
                      <a:pPr marL="0" marR="0" lvl="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latin typeface="Franklin Gothic Medium Cond" pitchFamily="34" charset="0"/>
                          <a:ea typeface="Calibri"/>
                          <a:cs typeface="Times New Roman"/>
                        </a:rPr>
                        <a:t>750 feet</a:t>
                      </a:r>
                      <a:r>
                        <a:rPr lang="en-US" sz="1800" baseline="0" dirty="0" smtClean="0">
                          <a:effectLst/>
                          <a:latin typeface="Franklin Gothic Medium Cond" pitchFamily="34" charset="0"/>
                          <a:ea typeface="Calibri"/>
                          <a:cs typeface="Times New Roman"/>
                        </a:rPr>
                        <a:t> from nearest building</a:t>
                      </a:r>
                    </a:p>
                    <a:p>
                      <a:pPr marL="0" marR="0">
                        <a:lnSpc>
                          <a:spcPct val="115000"/>
                        </a:lnSpc>
                        <a:spcBef>
                          <a:spcPts val="0"/>
                        </a:spcBef>
                        <a:spcAft>
                          <a:spcPts val="0"/>
                        </a:spcAft>
                      </a:pPr>
                      <a:r>
                        <a:rPr lang="en-US" sz="1800" baseline="0" dirty="0" smtClean="0">
                          <a:effectLst/>
                          <a:latin typeface="Franklin Gothic Medium Cond" pitchFamily="34" charset="0"/>
                          <a:ea typeface="Calibri"/>
                          <a:cs typeface="Times New Roman"/>
                        </a:rPr>
                        <a:t>200 feet from property line</a:t>
                      </a:r>
                      <a:endParaRPr lang="en-US" sz="1800" dirty="0" smtClean="0">
                        <a:effectLst/>
                        <a:latin typeface="Franklin Gothic Medium Cond" pitchFamily="34" charset="0"/>
                        <a:ea typeface="Calibri"/>
                        <a:cs typeface="Times New Roman"/>
                      </a:endParaRPr>
                    </a:p>
                  </a:txBody>
                  <a:tcPr marL="68580" marR="68580" marT="0" marB="0"/>
                </a:tc>
              </a:tr>
              <a:tr h="370840">
                <a:tc>
                  <a:txBody>
                    <a:bodyPr/>
                    <a:lstStyle/>
                    <a:p>
                      <a:pPr marL="0" marR="0" lvl="0">
                        <a:lnSpc>
                          <a:spcPct val="115000"/>
                        </a:lnSpc>
                        <a:spcBef>
                          <a:spcPts val="0"/>
                        </a:spcBef>
                        <a:spcAft>
                          <a:spcPts val="0"/>
                        </a:spcAft>
                      </a:pPr>
                      <a:r>
                        <a:rPr lang="en-US" sz="1800" dirty="0" smtClean="0">
                          <a:effectLst/>
                          <a:latin typeface="Franklin Gothic Medium Cond" pitchFamily="34" charset="0"/>
                          <a:ea typeface="Calibri"/>
                          <a:cs typeface="Times New Roman"/>
                        </a:rPr>
                        <a:t>Pipelines</a:t>
                      </a: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800" dirty="0">
                        <a:effectLst/>
                        <a:latin typeface="Franklin Gothic Medium Cond" pitchFamily="34"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effectLst/>
                          <a:latin typeface="Franklin Gothic Medium Cond" pitchFamily="34" charset="0"/>
                          <a:ea typeface="Calibri"/>
                          <a:cs typeface="Times New Roman"/>
                        </a:rPr>
                        <a:t>None</a:t>
                      </a:r>
                      <a:endParaRPr lang="en-US" sz="1800" dirty="0">
                        <a:effectLst/>
                        <a:latin typeface="Franklin Gothic Medium Cond"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06199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3497836824"/>
              </p:ext>
            </p:extLst>
          </p:nvPr>
        </p:nvGraphicFramePr>
        <p:xfrm>
          <a:off x="609600" y="1600200"/>
          <a:ext cx="8229601" cy="2611374"/>
        </p:xfrm>
        <a:graphic>
          <a:graphicData uri="http://schemas.openxmlformats.org/drawingml/2006/table">
            <a:tbl>
              <a:tblPr firstRow="1" bandRow="1">
                <a:tableStyleId>{5C22544A-7EE6-4342-B048-85BDC9FD1C3A}</a:tableStyleId>
              </a:tblPr>
              <a:tblGrid>
                <a:gridCol w="8229601"/>
              </a:tblGrid>
              <a:tr h="370840">
                <a:tc>
                  <a:txBody>
                    <a:bodyPr/>
                    <a:lstStyle/>
                    <a:p>
                      <a:pPr marL="0" marR="0" algn="l" defTabSz="914400" rtl="0" eaLnBrk="1" latinLnBrk="0" hangingPunct="1">
                        <a:lnSpc>
                          <a:spcPct val="115000"/>
                        </a:lnSpc>
                        <a:spcBef>
                          <a:spcPts val="0"/>
                        </a:spcBef>
                        <a:spcAft>
                          <a:spcPts val="0"/>
                        </a:spcAft>
                      </a:pPr>
                      <a:endParaRPr lang="en-US" sz="1800" kern="1200" dirty="0" smtClean="0">
                        <a:solidFill>
                          <a:schemeClr val="dk1"/>
                        </a:solidFill>
                        <a:effectLst/>
                        <a:latin typeface="Franklin Gothic Medium Cond" pitchFamily="34" charset="0"/>
                        <a:ea typeface="Calibri"/>
                        <a:cs typeface="Times New Roman"/>
                      </a:endParaRPr>
                    </a:p>
                    <a:p>
                      <a:pPr marL="0" marR="0" algn="l" defTabSz="914400" rtl="0" eaLnBrk="1" latinLnBrk="0" hangingPunct="1">
                        <a:lnSpc>
                          <a:spcPct val="115000"/>
                        </a:lnSpc>
                        <a:spcBef>
                          <a:spcPts val="0"/>
                        </a:spcBef>
                        <a:spcAft>
                          <a:spcPts val="0"/>
                        </a:spcAft>
                      </a:pPr>
                      <a:r>
                        <a:rPr lang="en-US" sz="2000" b="0" kern="1200" dirty="0" smtClean="0">
                          <a:solidFill>
                            <a:schemeClr val="dk1"/>
                          </a:solidFill>
                          <a:effectLst/>
                          <a:latin typeface="Franklin Gothic Medium Cond" pitchFamily="34" charset="0"/>
                          <a:ea typeface="Calibri"/>
                          <a:cs typeface="Times New Roman"/>
                        </a:rPr>
                        <a:t>Waivers:  A gas</a:t>
                      </a:r>
                      <a:r>
                        <a:rPr lang="en-US" sz="2000" b="0" kern="1200" baseline="0" dirty="0" smtClean="0">
                          <a:solidFill>
                            <a:schemeClr val="dk1"/>
                          </a:solidFill>
                          <a:effectLst/>
                          <a:latin typeface="Franklin Gothic Medium Cond" pitchFamily="34" charset="0"/>
                          <a:ea typeface="Calibri"/>
                          <a:cs typeface="Times New Roman"/>
                        </a:rPr>
                        <a:t> driller can request a waiver from the </a:t>
                      </a:r>
                      <a:r>
                        <a:rPr lang="en-US" sz="2000" b="0" kern="1200" dirty="0" smtClean="0">
                          <a:solidFill>
                            <a:schemeClr val="dk1"/>
                          </a:solidFill>
                          <a:effectLst/>
                          <a:latin typeface="Franklin Gothic Medium Cond" pitchFamily="34" charset="0"/>
                          <a:ea typeface="Calibri"/>
                          <a:cs typeface="Times New Roman"/>
                        </a:rPr>
                        <a:t>DEP of</a:t>
                      </a:r>
                      <a:r>
                        <a:rPr lang="en-US" sz="2000" b="0" kern="1200" baseline="0" dirty="0" smtClean="0">
                          <a:solidFill>
                            <a:schemeClr val="dk1"/>
                          </a:solidFill>
                          <a:effectLst/>
                          <a:latin typeface="Franklin Gothic Medium Cond" pitchFamily="34" charset="0"/>
                          <a:ea typeface="Calibri"/>
                          <a:cs typeface="Times New Roman"/>
                        </a:rPr>
                        <a:t> setback requirements </a:t>
                      </a:r>
                      <a:r>
                        <a:rPr lang="en-US" sz="2000" b="0" kern="1200" dirty="0" smtClean="0">
                          <a:solidFill>
                            <a:schemeClr val="dk1"/>
                          </a:solidFill>
                          <a:effectLst/>
                          <a:latin typeface="Franklin Gothic Medium Cond" pitchFamily="34" charset="0"/>
                          <a:ea typeface="Calibri"/>
                          <a:cs typeface="Times New Roman"/>
                        </a:rPr>
                        <a:t>if additional protective measures employed,</a:t>
                      </a:r>
                      <a:r>
                        <a:rPr lang="en-US" sz="2000" b="0" kern="1200" baseline="0" dirty="0" smtClean="0">
                          <a:solidFill>
                            <a:schemeClr val="dk1"/>
                          </a:solidFill>
                          <a:effectLst/>
                          <a:latin typeface="Franklin Gothic Medium Cond" pitchFamily="34" charset="0"/>
                          <a:ea typeface="Calibri"/>
                          <a:cs typeface="Times New Roman"/>
                        </a:rPr>
                        <a:t> even if the landowner has refused to waive the requirements.</a:t>
                      </a:r>
                      <a:endParaRPr lang="en-US" sz="2000" b="0" kern="1200" dirty="0" smtClean="0">
                        <a:solidFill>
                          <a:schemeClr val="dk1"/>
                        </a:solidFill>
                        <a:effectLst/>
                        <a:latin typeface="Franklin Gothic Medium Cond" pitchFamily="34" charset="0"/>
                        <a:ea typeface="Calibri"/>
                        <a:cs typeface="Times New Roman"/>
                      </a:endParaRPr>
                    </a:p>
                    <a:p>
                      <a:pPr marL="0" marR="0" algn="l" defTabSz="914400" rtl="0" eaLnBrk="1" latinLnBrk="0" hangingPunct="1">
                        <a:lnSpc>
                          <a:spcPct val="115000"/>
                        </a:lnSpc>
                        <a:spcBef>
                          <a:spcPts val="0"/>
                        </a:spcBef>
                        <a:spcAft>
                          <a:spcPts val="0"/>
                        </a:spcAft>
                      </a:pPr>
                      <a:endParaRPr lang="en-US" sz="1800" kern="1200" dirty="0">
                        <a:solidFill>
                          <a:schemeClr val="dk1"/>
                        </a:solidFill>
                        <a:effectLst/>
                        <a:latin typeface="Franklin Gothic Medium Cond" pitchFamily="34" charset="0"/>
                        <a:ea typeface="Calibri"/>
                        <a:cs typeface="Times New Roman"/>
                      </a:endParaRPr>
                    </a:p>
                  </a:txBody>
                  <a:tcPr marL="68580" marR="68580" marT="0" marB="0"/>
                </a:tc>
              </a:tr>
              <a:tr h="370840">
                <a:tc>
                  <a:txBody>
                    <a:bodyPr/>
                    <a:lstStyle/>
                    <a:p>
                      <a:pPr marL="0" marR="0" algn="l" defTabSz="914400" rtl="0" eaLnBrk="1" latinLnBrk="0" hangingPunct="1">
                        <a:lnSpc>
                          <a:spcPct val="115000"/>
                        </a:lnSpc>
                        <a:spcBef>
                          <a:spcPts val="0"/>
                        </a:spcBef>
                        <a:spcAft>
                          <a:spcPts val="0"/>
                        </a:spcAft>
                      </a:pPr>
                      <a:endParaRPr lang="en-US" sz="1800" kern="1200" dirty="0" smtClean="0">
                        <a:solidFill>
                          <a:schemeClr val="dk1"/>
                        </a:solidFill>
                        <a:effectLst/>
                        <a:latin typeface="Franklin Gothic Medium Cond" pitchFamily="34"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2000" kern="1200" dirty="0" smtClean="0">
                          <a:solidFill>
                            <a:schemeClr val="dk1"/>
                          </a:solidFill>
                          <a:effectLst/>
                          <a:latin typeface="Franklin Gothic Medium Cond" pitchFamily="34" charset="0"/>
                          <a:ea typeface="Calibri"/>
                          <a:cs typeface="Times New Roman"/>
                        </a:rPr>
                        <a:t>New setback restrictions do not apply to existing well sites with existing well permit </a:t>
                      </a:r>
                    </a:p>
                    <a:p>
                      <a:pPr marL="0" marR="0" algn="l" defTabSz="914400" rtl="0" eaLnBrk="1" latinLnBrk="0" hangingPunct="1">
                        <a:lnSpc>
                          <a:spcPct val="115000"/>
                        </a:lnSpc>
                        <a:spcBef>
                          <a:spcPts val="0"/>
                        </a:spcBef>
                        <a:spcAft>
                          <a:spcPts val="0"/>
                        </a:spcAft>
                      </a:pPr>
                      <a:endParaRPr lang="en-US" sz="1800" kern="1200" dirty="0">
                        <a:solidFill>
                          <a:schemeClr val="dk1"/>
                        </a:solidFill>
                        <a:effectLst/>
                        <a:latin typeface="Franklin Gothic Medium Cond"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19810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0578" r="10578"/>
          <a:stretch>
            <a:fillRect/>
          </a:stretch>
        </p:blipFill>
        <p:spPr>
          <a:xfrm>
            <a:off x="1828800" y="990600"/>
            <a:ext cx="5486400" cy="4114800"/>
          </a:xfrm>
        </p:spPr>
      </p:pic>
      <p:sp>
        <p:nvSpPr>
          <p:cNvPr id="4" name="Text Placeholder 3"/>
          <p:cNvSpPr>
            <a:spLocks noGrp="1"/>
          </p:cNvSpPr>
          <p:nvPr>
            <p:ph type="body" sz="half" idx="2"/>
          </p:nvPr>
        </p:nvSpPr>
        <p:spPr>
          <a:xfrm>
            <a:off x="1862558" y="5257800"/>
            <a:ext cx="5486400" cy="990600"/>
          </a:xfrm>
        </p:spPr>
        <p:txBody>
          <a:bodyPr>
            <a:noAutofit/>
          </a:bodyPr>
          <a:lstStyle/>
          <a:p>
            <a:r>
              <a:rPr lang="en-US" sz="2000" b="1" dirty="0" smtClean="0">
                <a:latin typeface="Arial Narrow" pitchFamily="34" charset="0"/>
              </a:rPr>
              <a:t>This school athletic field is 575 feet long (red line).  Act 13 ‘improved’ setback is 500 feet from nearest building </a:t>
            </a:r>
            <a:r>
              <a:rPr lang="en-US" sz="2000" b="1" dirty="0">
                <a:latin typeface="Arial Narrow" pitchFamily="34" charset="0"/>
              </a:rPr>
              <a:t> </a:t>
            </a:r>
            <a:r>
              <a:rPr lang="en-US" sz="2000" b="1" dirty="0" smtClean="0">
                <a:latin typeface="Arial Narrow" pitchFamily="34" charset="0"/>
              </a:rPr>
              <a:t>to well head bore.</a:t>
            </a:r>
            <a:endParaRPr lang="en-US" sz="2000" b="1" dirty="0">
              <a:latin typeface="Arial Narrow" pitchFamily="34" charset="0"/>
            </a:endParaRPr>
          </a:p>
        </p:txBody>
      </p:sp>
      <p:sp>
        <p:nvSpPr>
          <p:cNvPr id="3" name="TextBox 2"/>
          <p:cNvSpPr txBox="1"/>
          <p:nvPr/>
        </p:nvSpPr>
        <p:spPr>
          <a:xfrm>
            <a:off x="1862559" y="384569"/>
            <a:ext cx="5486399" cy="461665"/>
          </a:xfrm>
          <a:prstGeom prst="rect">
            <a:avLst/>
          </a:prstGeom>
          <a:noFill/>
        </p:spPr>
        <p:txBody>
          <a:bodyPr wrap="square" rtlCol="0">
            <a:spAutoFit/>
          </a:bodyPr>
          <a:lstStyle/>
          <a:p>
            <a:pPr algn="ctr"/>
            <a:r>
              <a:rPr lang="en-US" sz="2400" b="1" dirty="0" smtClean="0"/>
              <a:t>What Do The Setbacks Look Like?</a:t>
            </a:r>
            <a:endParaRPr lang="en-US" sz="2400" b="1" dirty="0"/>
          </a:p>
        </p:txBody>
      </p:sp>
    </p:spTree>
    <p:extLst>
      <p:ext uri="{BB962C8B-B14F-4D97-AF65-F5344CB8AC3E}">
        <p14:creationId xmlns:p14="http://schemas.microsoft.com/office/powerpoint/2010/main" val="289400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smtClean="0">
                <a:cs typeface="Aparajita" pitchFamily="34" charset="0"/>
              </a:rPr>
              <a:t>Battle in the State House -- Grass Roots Opposition</a:t>
            </a:r>
            <a:endParaRPr lang="en-US" sz="3200" dirty="0">
              <a:cs typeface="Aparajita" pitchFamily="34" charset="0"/>
            </a:endParaRPr>
          </a:p>
        </p:txBody>
      </p:sp>
      <p:sp>
        <p:nvSpPr>
          <p:cNvPr id="6" name="Content Placeholder 5"/>
          <p:cNvSpPr>
            <a:spLocks noGrp="1"/>
          </p:cNvSpPr>
          <p:nvPr>
            <p:ph idx="1"/>
          </p:nvPr>
        </p:nvSpPr>
        <p:spPr/>
        <p:txBody>
          <a:bodyPr>
            <a:normAutofit/>
          </a:bodyPr>
          <a:lstStyle/>
          <a:p>
            <a:pPr marL="0" indent="0">
              <a:spcAft>
                <a:spcPts val="1200"/>
              </a:spcAft>
              <a:buNone/>
            </a:pPr>
            <a:endParaRPr lang="en-US" sz="2400" dirty="0" smtClean="0">
              <a:latin typeface="Arial Narrow" pitchFamily="34" charset="0"/>
            </a:endParaRPr>
          </a:p>
          <a:p>
            <a:pPr marL="0" indent="0">
              <a:spcAft>
                <a:spcPts val="1200"/>
              </a:spcAft>
              <a:buNone/>
            </a:pPr>
            <a:r>
              <a:rPr lang="en-US" sz="2400" dirty="0" smtClean="0">
                <a:latin typeface="Arial Narrow" pitchFamily="34" charset="0"/>
              </a:rPr>
              <a:t>Passed </a:t>
            </a:r>
            <a:r>
              <a:rPr lang="en-US" sz="2400" dirty="0">
                <a:latin typeface="Arial Narrow" pitchFamily="34" charset="0"/>
              </a:rPr>
              <a:t>in party-line vote in the State </a:t>
            </a:r>
            <a:r>
              <a:rPr lang="en-US" sz="2400" dirty="0" smtClean="0">
                <a:latin typeface="Arial Narrow" pitchFamily="34" charset="0"/>
              </a:rPr>
              <a:t>Senate.</a:t>
            </a:r>
            <a:endParaRPr lang="en-US" sz="2400" dirty="0">
              <a:latin typeface="Arial Narrow" pitchFamily="34" charset="0"/>
            </a:endParaRPr>
          </a:p>
          <a:p>
            <a:pPr marL="0" indent="0">
              <a:spcAft>
                <a:spcPts val="1200"/>
              </a:spcAft>
              <a:buNone/>
            </a:pPr>
            <a:r>
              <a:rPr lang="en-US" sz="2400" dirty="0" smtClean="0">
                <a:latin typeface="Arial Narrow" pitchFamily="34" charset="0"/>
              </a:rPr>
              <a:t>Floundered </a:t>
            </a:r>
            <a:r>
              <a:rPr lang="en-US" sz="2400" dirty="0">
                <a:latin typeface="Arial Narrow" pitchFamily="34" charset="0"/>
              </a:rPr>
              <a:t>in the </a:t>
            </a:r>
            <a:r>
              <a:rPr lang="en-US" sz="2400" dirty="0" smtClean="0">
                <a:latin typeface="Arial Narrow" pitchFamily="34" charset="0"/>
              </a:rPr>
              <a:t>House the next day – couldn’t muster the votes to pass.  House floor literally </a:t>
            </a:r>
            <a:r>
              <a:rPr lang="en-US" sz="2400" dirty="0">
                <a:latin typeface="Arial Narrow" pitchFamily="34" charset="0"/>
              </a:rPr>
              <a:t>lit up </a:t>
            </a:r>
            <a:r>
              <a:rPr lang="en-US" sz="2400" dirty="0" smtClean="0">
                <a:latin typeface="Arial Narrow" pitchFamily="34" charset="0"/>
              </a:rPr>
              <a:t>with cell </a:t>
            </a:r>
            <a:r>
              <a:rPr lang="en-US" sz="2400" dirty="0">
                <a:latin typeface="Arial Narrow" pitchFamily="34" charset="0"/>
              </a:rPr>
              <a:t>phone lights </a:t>
            </a:r>
            <a:r>
              <a:rPr lang="en-US" sz="2400" dirty="0" smtClean="0">
                <a:latin typeface="Arial Narrow" pitchFamily="34" charset="0"/>
              </a:rPr>
              <a:t>of calls to legislators to </a:t>
            </a:r>
            <a:r>
              <a:rPr lang="en-US" sz="2400" dirty="0">
                <a:latin typeface="Arial Narrow" pitchFamily="34" charset="0"/>
              </a:rPr>
              <a:t>oppose </a:t>
            </a:r>
            <a:r>
              <a:rPr lang="en-US" sz="2400" dirty="0" smtClean="0">
                <a:latin typeface="Arial Narrow" pitchFamily="34" charset="0"/>
              </a:rPr>
              <a:t>passage.</a:t>
            </a:r>
          </a:p>
          <a:p>
            <a:pPr marL="0" indent="0">
              <a:spcAft>
                <a:spcPts val="1200"/>
              </a:spcAft>
              <a:buNone/>
            </a:pPr>
            <a:r>
              <a:rPr lang="en-US" sz="2400" dirty="0" smtClean="0">
                <a:latin typeface="Arial Narrow" pitchFamily="34" charset="0"/>
              </a:rPr>
              <a:t>Took arm twisting by Governor and Republican leadership to pass the next day.</a:t>
            </a:r>
          </a:p>
          <a:p>
            <a:pPr marL="0" indent="0">
              <a:buNone/>
            </a:pPr>
            <a:r>
              <a:rPr lang="en-US" sz="2400" dirty="0" smtClean="0">
                <a:latin typeface="Arial Narrow" pitchFamily="34" charset="0"/>
              </a:rPr>
              <a:t>Signed into law by Governor on February 14, 2012.</a:t>
            </a:r>
            <a:endParaRPr lang="en-US" sz="2400" dirty="0">
              <a:latin typeface="Arial Narrow" pitchFamily="34" charset="0"/>
            </a:endParaRPr>
          </a:p>
        </p:txBody>
      </p:sp>
    </p:spTree>
    <p:extLst>
      <p:ext uri="{BB962C8B-B14F-4D97-AF65-F5344CB8AC3E}">
        <p14:creationId xmlns:p14="http://schemas.microsoft.com/office/powerpoint/2010/main" val="2502883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143000"/>
          </a:xfrm>
        </p:spPr>
        <p:txBody>
          <a:bodyPr>
            <a:normAutofit/>
          </a:bodyPr>
          <a:lstStyle/>
          <a:p>
            <a:r>
              <a:rPr lang="en-US" sz="3200" dirty="0" smtClean="0"/>
              <a:t>Improved “Rebuttable Presumption”</a:t>
            </a:r>
            <a:endParaRPr lang="en-US" sz="3200" dirty="0"/>
          </a:p>
        </p:txBody>
      </p:sp>
      <p:sp>
        <p:nvSpPr>
          <p:cNvPr id="6" name="Content Placeholder 5"/>
          <p:cNvSpPr>
            <a:spLocks noGrp="1"/>
          </p:cNvSpPr>
          <p:nvPr>
            <p:ph idx="1"/>
          </p:nvPr>
        </p:nvSpPr>
        <p:spPr>
          <a:xfrm>
            <a:off x="533400" y="1447800"/>
            <a:ext cx="8229600" cy="4572000"/>
          </a:xfrm>
        </p:spPr>
        <p:txBody>
          <a:bodyPr>
            <a:normAutofit lnSpcReduction="10000"/>
          </a:bodyPr>
          <a:lstStyle/>
          <a:p>
            <a:pPr marL="0" indent="0">
              <a:buNone/>
            </a:pPr>
            <a:r>
              <a:rPr lang="en-US" sz="2600" dirty="0" smtClean="0">
                <a:latin typeface="Arial Narrow" pitchFamily="34" charset="0"/>
              </a:rPr>
              <a:t>The presumption of liability of gas driller for pollution of a water supply occurring within a set distance and within specified time period after drilling, stimulation or other alteration.  </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endParaRPr lang="en-US" sz="2400" dirty="0" smtClean="0"/>
          </a:p>
          <a:p>
            <a:r>
              <a:rPr lang="en-US" sz="2400" dirty="0" smtClean="0">
                <a:latin typeface="Arial Narrow" pitchFamily="34" charset="0"/>
              </a:rPr>
              <a:t>Gas driller must supply temporary replacement water, but does not have to clean up the water supply.  </a:t>
            </a:r>
          </a:p>
          <a:p>
            <a:r>
              <a:rPr lang="en-US" sz="2400" dirty="0" smtClean="0">
                <a:latin typeface="Arial Narrow" pitchFamily="34" charset="0"/>
              </a:rPr>
              <a:t>Does not apply to quantity or amount of water supply changes.</a:t>
            </a:r>
          </a:p>
          <a:p>
            <a:pPr marL="0" indent="0">
              <a:buNone/>
            </a:pP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795269995"/>
              </p:ext>
            </p:extLst>
          </p:nvPr>
        </p:nvGraphicFramePr>
        <p:xfrm>
          <a:off x="609600" y="2819400"/>
          <a:ext cx="7543800" cy="1684020"/>
        </p:xfrm>
        <a:graphic>
          <a:graphicData uri="http://schemas.openxmlformats.org/drawingml/2006/table">
            <a:tbl>
              <a:tblPr firstRow="1" bandRow="1">
                <a:tableStyleId>{5C22544A-7EE6-4342-B048-85BDC9FD1C3A}</a:tableStyleId>
              </a:tblPr>
              <a:tblGrid>
                <a:gridCol w="2743200"/>
                <a:gridCol w="2590800"/>
                <a:gridCol w="2209800"/>
              </a:tblGrid>
              <a:tr h="561340">
                <a:tc>
                  <a:txBody>
                    <a:bodyPr/>
                    <a:lstStyle/>
                    <a:p>
                      <a:r>
                        <a:rPr lang="en-US" dirty="0" smtClean="0">
                          <a:solidFill>
                            <a:schemeClr val="tx1"/>
                          </a:solidFill>
                        </a:rPr>
                        <a:t>Well</a:t>
                      </a:r>
                      <a:r>
                        <a:rPr lang="en-US" baseline="0" dirty="0" smtClean="0">
                          <a:solidFill>
                            <a:schemeClr val="tx1"/>
                          </a:solidFill>
                        </a:rPr>
                        <a:t> Type</a:t>
                      </a:r>
                      <a:endParaRPr lang="en-US" dirty="0">
                        <a:solidFill>
                          <a:schemeClr val="tx1"/>
                        </a:solidFill>
                      </a:endParaRPr>
                    </a:p>
                  </a:txBody>
                  <a:tcPr/>
                </a:tc>
                <a:tc>
                  <a:txBody>
                    <a:bodyPr/>
                    <a:lstStyle/>
                    <a:p>
                      <a:r>
                        <a:rPr lang="en-US" dirty="0" smtClean="0">
                          <a:solidFill>
                            <a:schemeClr val="tx1"/>
                          </a:solidFill>
                        </a:rPr>
                        <a:t>Distance  From Well</a:t>
                      </a:r>
                      <a:endParaRPr lang="en-US" dirty="0">
                        <a:solidFill>
                          <a:schemeClr val="tx1"/>
                        </a:solidFill>
                      </a:endParaRPr>
                    </a:p>
                  </a:txBody>
                  <a:tcPr/>
                </a:tc>
                <a:tc>
                  <a:txBody>
                    <a:bodyPr/>
                    <a:lstStyle/>
                    <a:p>
                      <a:r>
                        <a:rPr lang="en-US" dirty="0" smtClean="0">
                          <a:solidFill>
                            <a:schemeClr val="tx1"/>
                          </a:solidFill>
                        </a:rPr>
                        <a:t>Period From</a:t>
                      </a:r>
                      <a:r>
                        <a:rPr lang="en-US" baseline="0" dirty="0" smtClean="0">
                          <a:solidFill>
                            <a:schemeClr val="tx1"/>
                          </a:solidFill>
                        </a:rPr>
                        <a:t> Activity</a:t>
                      </a:r>
                      <a:endParaRPr lang="en-US" dirty="0">
                        <a:solidFill>
                          <a:schemeClr val="tx1"/>
                        </a:solidFill>
                      </a:endParaRPr>
                    </a:p>
                  </a:txBody>
                  <a:tcPr/>
                </a:tc>
              </a:tr>
              <a:tr h="561340">
                <a:tc>
                  <a:txBody>
                    <a:bodyPr/>
                    <a:lstStyle/>
                    <a:p>
                      <a:r>
                        <a:rPr lang="en-US" b="1" dirty="0" smtClean="0">
                          <a:solidFill>
                            <a:schemeClr val="tx1"/>
                          </a:solidFill>
                        </a:rPr>
                        <a:t>Conventional</a:t>
                      </a:r>
                      <a:endParaRPr lang="en-US" b="1" dirty="0">
                        <a:solidFill>
                          <a:schemeClr val="tx1"/>
                        </a:solidFill>
                      </a:endParaRPr>
                    </a:p>
                  </a:txBody>
                  <a:tcPr/>
                </a:tc>
                <a:tc>
                  <a:txBody>
                    <a:bodyPr/>
                    <a:lstStyle/>
                    <a:p>
                      <a:r>
                        <a:rPr lang="en-US" b="1" dirty="0" smtClean="0">
                          <a:solidFill>
                            <a:schemeClr val="tx1"/>
                          </a:solidFill>
                        </a:rPr>
                        <a:t>1,000 feet</a:t>
                      </a:r>
                      <a:endParaRPr lang="en-US" b="1" dirty="0">
                        <a:solidFill>
                          <a:schemeClr val="tx1"/>
                        </a:solidFill>
                      </a:endParaRPr>
                    </a:p>
                  </a:txBody>
                  <a:tcPr/>
                </a:tc>
                <a:tc>
                  <a:txBody>
                    <a:bodyPr/>
                    <a:lstStyle/>
                    <a:p>
                      <a:r>
                        <a:rPr lang="en-US" b="1" dirty="0" smtClean="0">
                          <a:solidFill>
                            <a:schemeClr val="tx1"/>
                          </a:solidFill>
                        </a:rPr>
                        <a:t>6 months</a:t>
                      </a:r>
                      <a:endParaRPr lang="en-US" b="1" dirty="0">
                        <a:solidFill>
                          <a:schemeClr val="tx1"/>
                        </a:solidFill>
                      </a:endParaRPr>
                    </a:p>
                  </a:txBody>
                  <a:tcPr/>
                </a:tc>
              </a:tr>
              <a:tr h="561340">
                <a:tc>
                  <a:txBody>
                    <a:bodyPr/>
                    <a:lstStyle/>
                    <a:p>
                      <a:r>
                        <a:rPr lang="en-US" b="1" dirty="0" smtClean="0">
                          <a:solidFill>
                            <a:schemeClr val="tx1"/>
                          </a:solidFill>
                        </a:rPr>
                        <a:t>Unconventional</a:t>
                      </a:r>
                      <a:r>
                        <a:rPr lang="en-US" b="1" baseline="0" dirty="0" smtClean="0">
                          <a:solidFill>
                            <a:schemeClr val="tx1"/>
                          </a:solidFill>
                        </a:rPr>
                        <a:t> (</a:t>
                      </a:r>
                      <a:r>
                        <a:rPr lang="en-US" b="1" baseline="0" dirty="0" err="1" smtClean="0">
                          <a:solidFill>
                            <a:schemeClr val="tx1"/>
                          </a:solidFill>
                        </a:rPr>
                        <a:t>frack</a:t>
                      </a:r>
                      <a:r>
                        <a:rPr lang="en-US" b="1" baseline="0" dirty="0" smtClean="0">
                          <a:solidFill>
                            <a:schemeClr val="tx1"/>
                          </a:solidFill>
                        </a:rPr>
                        <a:t>)</a:t>
                      </a:r>
                      <a:endParaRPr lang="en-US" b="1" dirty="0">
                        <a:solidFill>
                          <a:schemeClr val="tx1"/>
                        </a:solidFill>
                      </a:endParaRPr>
                    </a:p>
                  </a:txBody>
                  <a:tcPr/>
                </a:tc>
                <a:tc>
                  <a:txBody>
                    <a:bodyPr/>
                    <a:lstStyle/>
                    <a:p>
                      <a:r>
                        <a:rPr lang="en-US" b="1" dirty="0" smtClean="0">
                          <a:solidFill>
                            <a:schemeClr val="tx1"/>
                          </a:solidFill>
                        </a:rPr>
                        <a:t>2,500 feet</a:t>
                      </a:r>
                      <a:endParaRPr lang="en-US" b="1" dirty="0">
                        <a:solidFill>
                          <a:schemeClr val="tx1"/>
                        </a:solidFill>
                      </a:endParaRPr>
                    </a:p>
                  </a:txBody>
                  <a:tcPr/>
                </a:tc>
                <a:tc>
                  <a:txBody>
                    <a:bodyPr/>
                    <a:lstStyle/>
                    <a:p>
                      <a:r>
                        <a:rPr lang="en-US" b="1" dirty="0" smtClean="0">
                          <a:solidFill>
                            <a:schemeClr val="tx1"/>
                          </a:solidFill>
                        </a:rPr>
                        <a:t>12 months</a:t>
                      </a:r>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230748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Public Disclosure</a:t>
            </a:r>
            <a:r>
              <a:rPr lang="en-US" dirty="0" smtClean="0"/>
              <a:t/>
            </a:r>
            <a:br>
              <a:rPr lang="en-US" dirty="0" smtClean="0"/>
            </a:br>
            <a:r>
              <a:rPr lang="en-US" sz="3100" dirty="0" smtClean="0"/>
              <a:t>Notification of Drilling</a:t>
            </a:r>
            <a:endParaRPr lang="en-US" sz="3100" dirty="0"/>
          </a:p>
        </p:txBody>
      </p:sp>
      <p:sp>
        <p:nvSpPr>
          <p:cNvPr id="3" name="Content Placeholder 2"/>
          <p:cNvSpPr>
            <a:spLocks noGrp="1"/>
          </p:cNvSpPr>
          <p:nvPr>
            <p:ph idx="1"/>
          </p:nvPr>
        </p:nvSpPr>
        <p:spPr/>
        <p:txBody>
          <a:bodyPr>
            <a:normAutofit/>
          </a:bodyPr>
          <a:lstStyle/>
          <a:p>
            <a:r>
              <a:rPr lang="en-US" sz="2400" dirty="0" smtClean="0">
                <a:latin typeface="Arial Narrow" pitchFamily="34" charset="0"/>
              </a:rPr>
              <a:t>Driller must identify water supplies within 3,000 feet at time of permit application for proposed gas unconventional gas well</a:t>
            </a:r>
          </a:p>
          <a:p>
            <a:pPr marL="0" indent="0">
              <a:buNone/>
            </a:pPr>
            <a:endParaRPr lang="en-US" sz="2400" dirty="0" smtClean="0">
              <a:latin typeface="Arial Narrow" pitchFamily="34" charset="0"/>
            </a:endParaRPr>
          </a:p>
          <a:p>
            <a:r>
              <a:rPr lang="en-US" sz="2400" dirty="0" smtClean="0">
                <a:latin typeface="Arial Narrow" pitchFamily="34" charset="0"/>
              </a:rPr>
              <a:t>Must provide copy of portion of application to surface landowner, any municipality within 3,000 feet, and owner/lessee of any coal seams that will be beneath the well.</a:t>
            </a:r>
          </a:p>
          <a:p>
            <a:pPr marL="0" indent="0">
              <a:buNone/>
            </a:pPr>
            <a:endParaRPr lang="en-US" sz="2400" dirty="0" smtClean="0">
              <a:latin typeface="Arial Narrow" pitchFamily="34" charset="0"/>
            </a:endParaRPr>
          </a:p>
          <a:p>
            <a:r>
              <a:rPr lang="en-US" sz="2400" dirty="0" smtClean="0">
                <a:latin typeface="Arial Narrow" pitchFamily="34" charset="0"/>
              </a:rPr>
              <a:t>Notice must advise owner’s it is in their interest to get independent water tests.</a:t>
            </a:r>
            <a:endParaRPr lang="en-US" sz="2400" dirty="0">
              <a:latin typeface="Arial Narrow" pitchFamily="34" charset="0"/>
            </a:endParaRPr>
          </a:p>
        </p:txBody>
      </p:sp>
    </p:spTree>
    <p:extLst>
      <p:ext uri="{BB962C8B-B14F-4D97-AF65-F5344CB8AC3E}">
        <p14:creationId xmlns:p14="http://schemas.microsoft.com/office/powerpoint/2010/main" val="2773223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Public Disclosure</a:t>
            </a:r>
            <a:r>
              <a:rPr lang="en-US" dirty="0" smtClean="0"/>
              <a:t/>
            </a:r>
            <a:br>
              <a:rPr lang="en-US" dirty="0" smtClean="0"/>
            </a:br>
            <a:r>
              <a:rPr lang="en-US" sz="3100" dirty="0" smtClean="0"/>
              <a:t>Notification of Drilling</a:t>
            </a:r>
            <a:endParaRPr lang="en-US" sz="31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dirty="0" smtClean="0">
                <a:latin typeface="Arial Narrow" pitchFamily="34" charset="0"/>
              </a:rPr>
              <a:t>Drillers are </a:t>
            </a:r>
            <a:r>
              <a:rPr lang="en-US" sz="2400" u="sng" dirty="0" smtClean="0">
                <a:latin typeface="Arial Narrow" pitchFamily="34" charset="0"/>
              </a:rPr>
              <a:t>not</a:t>
            </a:r>
            <a:r>
              <a:rPr lang="en-US" sz="2400" dirty="0" smtClean="0">
                <a:latin typeface="Arial Narrow" pitchFamily="34" charset="0"/>
              </a:rPr>
              <a:t> required to perform pre-drill tests of any nearby water supplies.  (Usually do according to their own company policy.)</a:t>
            </a:r>
          </a:p>
          <a:p>
            <a:pPr marL="0" indent="0">
              <a:buNone/>
            </a:pPr>
            <a:endParaRPr lang="en-US" sz="2400" dirty="0">
              <a:latin typeface="Arial Narrow" pitchFamily="34" charset="0"/>
            </a:endParaRPr>
          </a:p>
          <a:p>
            <a:pPr marL="0" indent="0">
              <a:buNone/>
            </a:pPr>
            <a:r>
              <a:rPr lang="en-US" sz="2400" dirty="0" smtClean="0">
                <a:latin typeface="Arial Narrow" pitchFamily="34" charset="0"/>
              </a:rPr>
              <a:t>Drillers must provide 24-hour notification before drilling begins to landowner, local municipality, and DEP.</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259968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Public Disclosure</a:t>
            </a:r>
            <a:r>
              <a:rPr lang="en-US" sz="3600" b="1" dirty="0" smtClean="0"/>
              <a:t/>
            </a:r>
            <a:br>
              <a:rPr lang="en-US" sz="3600" b="1" dirty="0" smtClean="0"/>
            </a:br>
            <a:r>
              <a:rPr lang="en-US" sz="2800" b="1" dirty="0" smtClean="0"/>
              <a:t>Health and Safety</a:t>
            </a:r>
            <a:endParaRPr lang="en-US" sz="2800" b="1" dirty="0"/>
          </a:p>
        </p:txBody>
      </p:sp>
      <p:sp>
        <p:nvSpPr>
          <p:cNvPr id="3" name="Content Placeholder 2"/>
          <p:cNvSpPr>
            <a:spLocks noGrp="1"/>
          </p:cNvSpPr>
          <p:nvPr>
            <p:ph idx="1"/>
          </p:nvPr>
        </p:nvSpPr>
        <p:spPr/>
        <p:txBody>
          <a:bodyPr>
            <a:normAutofit/>
          </a:bodyPr>
          <a:lstStyle/>
          <a:p>
            <a:endParaRPr lang="en-US" sz="2400" dirty="0" smtClean="0">
              <a:latin typeface="Arial Narrow" pitchFamily="34" charset="0"/>
            </a:endParaRPr>
          </a:p>
          <a:p>
            <a:r>
              <a:rPr lang="en-US" sz="2400" dirty="0" smtClean="0">
                <a:latin typeface="Arial Narrow" pitchFamily="34" charset="0"/>
              </a:rPr>
              <a:t>Industry may still claim fracking chemicals are </a:t>
            </a:r>
            <a:r>
              <a:rPr lang="en-US" sz="2400" dirty="0">
                <a:latin typeface="Arial Narrow" pitchFamily="34" charset="0"/>
              </a:rPr>
              <a:t>“confidential proprietary </a:t>
            </a:r>
            <a:r>
              <a:rPr lang="en-US" sz="2400" dirty="0" smtClean="0">
                <a:latin typeface="Arial Narrow" pitchFamily="34" charset="0"/>
              </a:rPr>
              <a:t>information” or “Trade Secrets,” and not disclose what chemicals or how much of them are being used.</a:t>
            </a:r>
          </a:p>
          <a:p>
            <a:endParaRPr lang="en-US" sz="2400" dirty="0">
              <a:latin typeface="Arial Narrow" pitchFamily="34" charset="0"/>
            </a:endParaRPr>
          </a:p>
          <a:p>
            <a:r>
              <a:rPr lang="en-US" sz="2400" dirty="0" smtClean="0">
                <a:latin typeface="Arial Narrow" pitchFamily="34" charset="0"/>
              </a:rPr>
              <a:t>Physicians and other health providers can have access </a:t>
            </a:r>
            <a:r>
              <a:rPr lang="en-US" sz="2400" dirty="0">
                <a:latin typeface="Arial Narrow" pitchFamily="34" charset="0"/>
              </a:rPr>
              <a:t>for patient </a:t>
            </a:r>
            <a:r>
              <a:rPr lang="en-US" sz="2400" dirty="0" smtClean="0">
                <a:latin typeface="Arial Narrow" pitchFamily="34" charset="0"/>
              </a:rPr>
              <a:t>treatment but only after submitting written requests and they may not share that knowledge.  </a:t>
            </a:r>
            <a:endParaRPr lang="en-US" sz="2400" dirty="0">
              <a:latin typeface="Arial Narrow" pitchFamily="34" charset="0"/>
            </a:endParaRPr>
          </a:p>
          <a:p>
            <a:endParaRPr lang="en-US" dirty="0"/>
          </a:p>
        </p:txBody>
      </p:sp>
    </p:spTree>
    <p:extLst>
      <p:ext uri="{BB962C8B-B14F-4D97-AF65-F5344CB8AC3E}">
        <p14:creationId xmlns:p14="http://schemas.microsoft.com/office/powerpoint/2010/main" val="194973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endParaRPr lang="en-US" sz="2400" dirty="0" smtClean="0">
              <a:latin typeface="Arial Narrow" pitchFamily="34" charset="0"/>
            </a:endParaRPr>
          </a:p>
          <a:p>
            <a:r>
              <a:rPr lang="en-US" sz="2400" dirty="0" smtClean="0">
                <a:latin typeface="Arial Narrow" pitchFamily="34" charset="0"/>
              </a:rPr>
              <a:t>“Trade secrets” available to Public health officials who determine a medical emergency exists, but if requested by driller must confirm the need for the information, and must limit its use to purpose stated and keep it confidential.  </a:t>
            </a:r>
          </a:p>
          <a:p>
            <a:pPr marL="0" indent="0">
              <a:buNone/>
            </a:pPr>
            <a:endParaRPr lang="en-US" sz="2400" dirty="0">
              <a:latin typeface="Arial Narrow" pitchFamily="34" charset="0"/>
            </a:endParaRPr>
          </a:p>
          <a:p>
            <a:r>
              <a:rPr lang="en-US" sz="2400" dirty="0" smtClean="0">
                <a:latin typeface="Arial Narrow" pitchFamily="34" charset="0"/>
              </a:rPr>
              <a:t>Health officials and first responders may receive the information in cases of spill or release, but must submit written request.</a:t>
            </a:r>
          </a:p>
          <a:p>
            <a:pPr marL="0" indent="0">
              <a:buNone/>
            </a:pPr>
            <a:endParaRPr lang="en-US" sz="2400" dirty="0" smtClean="0">
              <a:latin typeface="Arial Narrow" pitchFamily="34" charset="0"/>
            </a:endParaRPr>
          </a:p>
          <a:p>
            <a:r>
              <a:rPr lang="en-US" sz="2400" dirty="0" smtClean="0">
                <a:latin typeface="Arial Narrow" pitchFamily="34" charset="0"/>
              </a:rPr>
              <a:t>No </a:t>
            </a:r>
            <a:r>
              <a:rPr lang="en-US" sz="2400" dirty="0">
                <a:latin typeface="Arial Narrow" pitchFamily="34" charset="0"/>
              </a:rPr>
              <a:t>way to challenge company’s claim that the chemicals and amounts used are “confidential proprietary information.”</a:t>
            </a:r>
          </a:p>
        </p:txBody>
      </p:sp>
    </p:spTree>
    <p:extLst>
      <p:ext uri="{BB962C8B-B14F-4D97-AF65-F5344CB8AC3E}">
        <p14:creationId xmlns:p14="http://schemas.microsoft.com/office/powerpoint/2010/main" val="2105490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800" dirty="0" smtClean="0"/>
              <a:t/>
            </a:r>
            <a:br>
              <a:rPr lang="en-US" sz="2800" dirty="0" smtClean="0"/>
            </a:br>
            <a:r>
              <a:rPr lang="en-US" sz="3200" dirty="0" smtClean="0"/>
              <a:t>Why </a:t>
            </a:r>
            <a:r>
              <a:rPr lang="en-US" sz="3200" dirty="0"/>
              <a:t>do supporters of the Act say there is disclosure </a:t>
            </a:r>
            <a:r>
              <a:rPr lang="en-US" sz="3200" dirty="0" smtClean="0"/>
              <a:t>of fracking chemicals?</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r>
              <a:rPr lang="en-US" sz="2400" dirty="0" smtClean="0">
                <a:latin typeface="Arial Narrow" pitchFamily="34" charset="0"/>
              </a:rPr>
              <a:t>Act provides for well </a:t>
            </a:r>
            <a:r>
              <a:rPr lang="en-US" sz="2400" dirty="0">
                <a:latin typeface="Arial Narrow" pitchFamily="34" charset="0"/>
              </a:rPr>
              <a:t>completion </a:t>
            </a:r>
            <a:r>
              <a:rPr lang="en-US" sz="2400" dirty="0" smtClean="0">
                <a:latin typeface="Arial Narrow" pitchFamily="34" charset="0"/>
              </a:rPr>
              <a:t>reports to be filed with DEP listing </a:t>
            </a:r>
            <a:r>
              <a:rPr lang="en-US" sz="2400" dirty="0">
                <a:latin typeface="Arial Narrow" pitchFamily="34" charset="0"/>
              </a:rPr>
              <a:t>chemicals and </a:t>
            </a:r>
            <a:r>
              <a:rPr lang="en-US" sz="2400" dirty="0" smtClean="0">
                <a:latin typeface="Arial Narrow" pitchFamily="34" charset="0"/>
              </a:rPr>
              <a:t>additives</a:t>
            </a:r>
            <a:r>
              <a:rPr lang="en-US" sz="2400" dirty="0">
                <a:latin typeface="Arial Narrow" pitchFamily="34" charset="0"/>
              </a:rPr>
              <a:t> </a:t>
            </a:r>
            <a:r>
              <a:rPr lang="en-US" sz="2400" dirty="0" smtClean="0">
                <a:latin typeface="Arial Narrow" pitchFamily="34" charset="0"/>
              </a:rPr>
              <a:t>and percent </a:t>
            </a:r>
            <a:r>
              <a:rPr lang="en-US" sz="2400" dirty="0">
                <a:latin typeface="Arial Narrow" pitchFamily="34" charset="0"/>
              </a:rPr>
              <a:t>by mass </a:t>
            </a:r>
            <a:r>
              <a:rPr lang="en-US" sz="2400" dirty="0" smtClean="0">
                <a:latin typeface="Arial Narrow" pitchFamily="34" charset="0"/>
              </a:rPr>
              <a:t>of, but </a:t>
            </a:r>
            <a:r>
              <a:rPr lang="en-US" sz="2400" dirty="0">
                <a:latin typeface="Arial Narrow" pitchFamily="34" charset="0"/>
              </a:rPr>
              <a:t>may identify </a:t>
            </a:r>
            <a:r>
              <a:rPr lang="en-US" sz="2400" dirty="0" smtClean="0">
                <a:latin typeface="Arial Narrow" pitchFamily="34" charset="0"/>
              </a:rPr>
              <a:t>portions as </a:t>
            </a:r>
            <a:r>
              <a:rPr lang="en-US" sz="2400" dirty="0">
                <a:latin typeface="Arial Narrow" pitchFamily="34" charset="0"/>
              </a:rPr>
              <a:t>a </a:t>
            </a:r>
            <a:r>
              <a:rPr lang="en-US" sz="2400" dirty="0" smtClean="0">
                <a:latin typeface="Arial Narrow" pitchFamily="34" charset="0"/>
              </a:rPr>
              <a:t>“</a:t>
            </a:r>
            <a:r>
              <a:rPr lang="en-US" sz="2400" dirty="0">
                <a:latin typeface="Arial Narrow" pitchFamily="34" charset="0"/>
              </a:rPr>
              <a:t>confidential proprietary information,” </a:t>
            </a:r>
            <a:r>
              <a:rPr lang="en-US" sz="2400" dirty="0" smtClean="0">
                <a:latin typeface="Arial Narrow" pitchFamily="34" charset="0"/>
              </a:rPr>
              <a:t>which </a:t>
            </a:r>
            <a:r>
              <a:rPr lang="en-US" sz="2400" dirty="0">
                <a:latin typeface="Arial Narrow" pitchFamily="34" charset="0"/>
              </a:rPr>
              <a:t>the DEP is prohibited from </a:t>
            </a:r>
            <a:r>
              <a:rPr lang="en-US" sz="2400" dirty="0" smtClean="0">
                <a:latin typeface="Arial Narrow" pitchFamily="34" charset="0"/>
              </a:rPr>
              <a:t>disclosing. </a:t>
            </a:r>
          </a:p>
          <a:p>
            <a:pPr marL="0" indent="0">
              <a:buNone/>
            </a:pPr>
            <a:endParaRPr lang="en-US" sz="2400" dirty="0" smtClean="0">
              <a:latin typeface="Arial Narrow" pitchFamily="34" charset="0"/>
            </a:endParaRPr>
          </a:p>
          <a:p>
            <a:r>
              <a:rPr lang="en-US" sz="2400" dirty="0" smtClean="0">
                <a:latin typeface="Arial Narrow" pitchFamily="34" charset="0"/>
              </a:rPr>
              <a:t>Act provides </a:t>
            </a:r>
            <a:r>
              <a:rPr lang="en-US" sz="2400" dirty="0">
                <a:latin typeface="Arial Narrow" pitchFamily="34" charset="0"/>
              </a:rPr>
              <a:t>for creation of an online, searchable registry of chemicals, with drilling companies uploading chemical data 60 days after fracking has commenced on a particular well. </a:t>
            </a:r>
            <a:endParaRPr lang="en-US" sz="2400" dirty="0" smtClean="0">
              <a:latin typeface="Arial Narrow" pitchFamily="34" charset="0"/>
            </a:endParaRPr>
          </a:p>
          <a:p>
            <a:pPr lvl="1"/>
            <a:r>
              <a:rPr lang="en-US" sz="2400" dirty="0" smtClean="0">
                <a:latin typeface="Arial Narrow" pitchFamily="34" charset="0"/>
              </a:rPr>
              <a:t>But, a </a:t>
            </a:r>
            <a:r>
              <a:rPr lang="en-US" sz="2400" dirty="0">
                <a:latin typeface="Arial Narrow" pitchFamily="34" charset="0"/>
              </a:rPr>
              <a:t>company may still claim a chemical or concentration is a </a:t>
            </a:r>
            <a:r>
              <a:rPr lang="en-US" sz="2400" dirty="0" smtClean="0">
                <a:latin typeface="Arial Narrow" pitchFamily="34" charset="0"/>
              </a:rPr>
              <a:t>trade secret </a:t>
            </a:r>
            <a:r>
              <a:rPr lang="en-US" sz="2400" dirty="0">
                <a:latin typeface="Arial Narrow" pitchFamily="34" charset="0"/>
              </a:rPr>
              <a:t>and instead </a:t>
            </a:r>
            <a:r>
              <a:rPr lang="en-US" sz="2400" dirty="0" smtClean="0">
                <a:latin typeface="Arial Narrow" pitchFamily="34" charset="0"/>
              </a:rPr>
              <a:t>submit </a:t>
            </a:r>
            <a:r>
              <a:rPr lang="en-US" sz="2400" dirty="0">
                <a:latin typeface="Arial Narrow" pitchFamily="34" charset="0"/>
              </a:rPr>
              <a:t>more generic </a:t>
            </a:r>
            <a:r>
              <a:rPr lang="en-US" sz="2400" dirty="0" smtClean="0">
                <a:latin typeface="Arial Narrow" pitchFamily="34" charset="0"/>
              </a:rPr>
              <a:t>information.</a:t>
            </a:r>
            <a:endParaRPr lang="en-US" sz="2400" dirty="0">
              <a:latin typeface="Arial Narrow" pitchFamily="34" charset="0"/>
            </a:endParaRPr>
          </a:p>
          <a:p>
            <a:pPr marL="0" indent="0">
              <a:buNone/>
            </a:pPr>
            <a:endParaRPr lang="en-US" sz="2400" dirty="0">
              <a:latin typeface="Arial Narrow" pitchFamily="34" charset="0"/>
            </a:endParaRPr>
          </a:p>
        </p:txBody>
      </p:sp>
    </p:spTree>
    <p:extLst>
      <p:ext uri="{BB962C8B-B14F-4D97-AF65-F5344CB8AC3E}">
        <p14:creationId xmlns:p14="http://schemas.microsoft.com/office/powerpoint/2010/main" val="1726952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257800"/>
          </a:xfrm>
        </p:spPr>
        <p:txBody>
          <a:bodyPr>
            <a:normAutofit/>
          </a:bodyPr>
          <a:lstStyle/>
          <a:p>
            <a:pPr>
              <a:spcAft>
                <a:spcPts val="1200"/>
              </a:spcAft>
            </a:pPr>
            <a:r>
              <a:rPr lang="en-US" sz="2400" dirty="0" smtClean="0">
                <a:latin typeface="Arial Narrow" pitchFamily="34" charset="0"/>
              </a:rPr>
              <a:t>No burden on anyone to ensure accuracy of information on registry:</a:t>
            </a:r>
          </a:p>
          <a:p>
            <a:pPr lvl="1">
              <a:spcAft>
                <a:spcPts val="1200"/>
              </a:spcAft>
            </a:pPr>
            <a:r>
              <a:rPr lang="en-US" sz="2400" dirty="0" smtClean="0">
                <a:latin typeface="Arial Narrow" pitchFamily="34" charset="0"/>
              </a:rPr>
              <a:t>Vendors have no </a:t>
            </a:r>
            <a:r>
              <a:rPr lang="en-US" sz="2400" dirty="0">
                <a:latin typeface="Arial Narrow" pitchFamily="34" charset="0"/>
              </a:rPr>
              <a:t>liability for any misinformation provided to them by third </a:t>
            </a:r>
            <a:r>
              <a:rPr lang="en-US" sz="2400" dirty="0" smtClean="0">
                <a:latin typeface="Arial Narrow" pitchFamily="34" charset="0"/>
              </a:rPr>
              <a:t>parties</a:t>
            </a:r>
          </a:p>
          <a:p>
            <a:pPr lvl="1">
              <a:spcAft>
                <a:spcPts val="1200"/>
              </a:spcAft>
            </a:pPr>
            <a:r>
              <a:rPr lang="en-US" sz="2400" dirty="0">
                <a:latin typeface="Arial Narrow" pitchFamily="34" charset="0"/>
              </a:rPr>
              <a:t>S</a:t>
            </a:r>
            <a:r>
              <a:rPr lang="en-US" sz="2400" dirty="0" smtClean="0">
                <a:latin typeface="Arial Narrow" pitchFamily="34" charset="0"/>
              </a:rPr>
              <a:t>ervice </a:t>
            </a:r>
            <a:r>
              <a:rPr lang="en-US" sz="2400" dirty="0">
                <a:latin typeface="Arial Narrow" pitchFamily="34" charset="0"/>
              </a:rPr>
              <a:t>providers </a:t>
            </a:r>
            <a:r>
              <a:rPr lang="en-US" sz="2400" dirty="0" smtClean="0">
                <a:latin typeface="Arial Narrow" pitchFamily="34" charset="0"/>
              </a:rPr>
              <a:t>have no </a:t>
            </a:r>
            <a:r>
              <a:rPr lang="en-US" sz="2400" dirty="0">
                <a:latin typeface="Arial Narrow" pitchFamily="34" charset="0"/>
              </a:rPr>
              <a:t>liability for any misinformation provided to them by </a:t>
            </a:r>
            <a:r>
              <a:rPr lang="en-US" sz="2400" dirty="0" smtClean="0">
                <a:latin typeface="Arial Narrow" pitchFamily="34" charset="0"/>
              </a:rPr>
              <a:t>vendors</a:t>
            </a:r>
          </a:p>
          <a:p>
            <a:pPr lvl="1"/>
            <a:r>
              <a:rPr lang="en-US" sz="2400" dirty="0" smtClean="0">
                <a:latin typeface="Arial Narrow" pitchFamily="34" charset="0"/>
              </a:rPr>
              <a:t>Drilling </a:t>
            </a:r>
            <a:r>
              <a:rPr lang="en-US" sz="2400" dirty="0">
                <a:latin typeface="Arial Narrow" pitchFamily="34" charset="0"/>
              </a:rPr>
              <a:t>companies </a:t>
            </a:r>
            <a:r>
              <a:rPr lang="en-US" sz="2400" dirty="0" smtClean="0">
                <a:latin typeface="Arial Narrow" pitchFamily="34" charset="0"/>
              </a:rPr>
              <a:t>have no liability </a:t>
            </a:r>
            <a:r>
              <a:rPr lang="en-US" sz="2400" dirty="0">
                <a:latin typeface="Arial Narrow" pitchFamily="34" charset="0"/>
              </a:rPr>
              <a:t>for any misinformation provided to them by vendors or service </a:t>
            </a:r>
            <a:r>
              <a:rPr lang="en-US" sz="2400" dirty="0" smtClean="0">
                <a:latin typeface="Arial Narrow" pitchFamily="34" charset="0"/>
              </a:rPr>
              <a:t>providers </a:t>
            </a:r>
            <a:endParaRPr lang="en-US" sz="2400" dirty="0">
              <a:latin typeface="Arial Narrow" pitchFamily="34" charset="0"/>
            </a:endParaRPr>
          </a:p>
        </p:txBody>
      </p:sp>
    </p:spTree>
    <p:extLst>
      <p:ext uri="{BB962C8B-B14F-4D97-AF65-F5344CB8AC3E}">
        <p14:creationId xmlns:p14="http://schemas.microsoft.com/office/powerpoint/2010/main" val="3059094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Does the protection of confidential proprietary information create a “gag order”?</a:t>
            </a:r>
            <a:endParaRPr lang="en-US" sz="3200" dirty="0"/>
          </a:p>
        </p:txBody>
      </p:sp>
      <p:sp>
        <p:nvSpPr>
          <p:cNvPr id="3" name="Content Placeholder 2"/>
          <p:cNvSpPr>
            <a:spLocks noGrp="1"/>
          </p:cNvSpPr>
          <p:nvPr>
            <p:ph idx="1"/>
          </p:nvPr>
        </p:nvSpPr>
        <p:spPr/>
        <p:txBody>
          <a:bodyPr>
            <a:normAutofit/>
          </a:bodyPr>
          <a:lstStyle/>
          <a:p>
            <a:pPr marL="0" indent="0">
              <a:buNone/>
            </a:pPr>
            <a:r>
              <a:rPr lang="en-US" sz="2400" dirty="0" smtClean="0">
                <a:latin typeface="Arial Narrow" pitchFamily="34" charset="0"/>
              </a:rPr>
              <a:t>Many in the medical profession have serious concerns about the confidentiality imposed on them with respect to information and knowledge they obtain with respect to treatment of a patient, that has public health implications.</a:t>
            </a:r>
          </a:p>
          <a:p>
            <a:pPr marL="0" indent="0">
              <a:buNone/>
            </a:pPr>
            <a:endParaRPr lang="en-US" sz="2400" dirty="0" smtClean="0">
              <a:latin typeface="Arial Narrow" pitchFamily="34" charset="0"/>
            </a:endParaRPr>
          </a:p>
          <a:p>
            <a:pPr marL="0" indent="0" algn="r">
              <a:buNone/>
            </a:pPr>
            <a:r>
              <a:rPr lang="en-US" sz="2800" dirty="0">
                <a:latin typeface="Arial Narrow" pitchFamily="34" charset="0"/>
              </a:rPr>
              <a:t>“I have never seen anything like this in my 37 years of </a:t>
            </a:r>
            <a:r>
              <a:rPr lang="en-US" sz="2800" dirty="0" smtClean="0">
                <a:latin typeface="Arial Narrow" pitchFamily="34" charset="0"/>
              </a:rPr>
              <a:t>practice…” </a:t>
            </a:r>
            <a:r>
              <a:rPr lang="en-US" dirty="0" smtClean="0"/>
              <a:t>-- </a:t>
            </a:r>
            <a:r>
              <a:rPr lang="en-US" sz="2000" i="1" dirty="0">
                <a:latin typeface="Arial Narrow" pitchFamily="34" charset="0"/>
              </a:rPr>
              <a:t>Dr. Helen </a:t>
            </a:r>
            <a:r>
              <a:rPr lang="en-US" sz="2000" i="1" dirty="0" err="1">
                <a:latin typeface="Arial Narrow" pitchFamily="34" charset="0"/>
              </a:rPr>
              <a:t>Podgainy</a:t>
            </a:r>
            <a:r>
              <a:rPr lang="en-US" sz="2000" i="1" dirty="0">
                <a:latin typeface="Arial Narrow" pitchFamily="34" charset="0"/>
              </a:rPr>
              <a:t>, a pediatrician from Coraopolis, Pa</a:t>
            </a:r>
            <a:r>
              <a:rPr lang="en-US" sz="2400" dirty="0" smtClean="0"/>
              <a:t>.</a:t>
            </a:r>
          </a:p>
        </p:txBody>
      </p:sp>
    </p:spTree>
    <p:extLst>
      <p:ext uri="{BB962C8B-B14F-4D97-AF65-F5344CB8AC3E}">
        <p14:creationId xmlns:p14="http://schemas.microsoft.com/office/powerpoint/2010/main" val="35718741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5181600"/>
          </a:xfrm>
        </p:spPr>
        <p:txBody>
          <a:bodyPr>
            <a:normAutofit/>
          </a:bodyPr>
          <a:lstStyle/>
          <a:p>
            <a:r>
              <a:rPr lang="en-US" sz="2400" dirty="0">
                <a:latin typeface="Arial Narrow" pitchFamily="34" charset="0"/>
              </a:rPr>
              <a:t>[</a:t>
            </a:r>
            <a:r>
              <a:rPr lang="en-US" sz="2400" dirty="0" smtClean="0">
                <a:latin typeface="Arial Narrow" pitchFamily="34" charset="0"/>
              </a:rPr>
              <a:t>The law</a:t>
            </a:r>
            <a:r>
              <a:rPr lang="en-US" sz="2400" dirty="0">
                <a:latin typeface="Arial Narrow" pitchFamily="34" charset="0"/>
              </a:rPr>
              <a:t>] “</a:t>
            </a:r>
            <a:r>
              <a:rPr lang="en-US" sz="2400" dirty="0" smtClean="0">
                <a:latin typeface="Arial Narrow" pitchFamily="34" charset="0"/>
              </a:rPr>
              <a:t>is </a:t>
            </a:r>
            <a:r>
              <a:rPr lang="en-US" sz="2400" dirty="0">
                <a:latin typeface="Arial Narrow" pitchFamily="34" charset="0"/>
              </a:rPr>
              <a:t>detrimental to the delivery of personal health care and contradictory to the ethical principles of medicine and public </a:t>
            </a:r>
            <a:r>
              <a:rPr lang="en-US" sz="2400" dirty="0" smtClean="0">
                <a:latin typeface="Arial Narrow" pitchFamily="34" charset="0"/>
              </a:rPr>
              <a:t>health” – </a:t>
            </a:r>
          </a:p>
          <a:p>
            <a:pPr marL="800100" lvl="2" indent="0">
              <a:buNone/>
            </a:pPr>
            <a:r>
              <a:rPr lang="en-US" sz="2000" i="1" dirty="0" smtClean="0">
                <a:latin typeface="Arial Narrow" pitchFamily="34" charset="0"/>
              </a:rPr>
              <a:t>Dr</a:t>
            </a:r>
            <a:r>
              <a:rPr lang="en-US" sz="2000" i="1" dirty="0">
                <a:latin typeface="Arial Narrow" pitchFamily="34" charset="0"/>
              </a:rPr>
              <a:t>. Jerome Paulson, director of the Mid-Atlantic Center for Children’s Health and the Environment at the Children’s National Medical Center in Washington, D.C. Dr. Paulson, </a:t>
            </a:r>
            <a:r>
              <a:rPr lang="en-US" sz="2000" i="1" dirty="0" smtClean="0">
                <a:latin typeface="Arial Narrow" pitchFamily="34" charset="0"/>
              </a:rPr>
              <a:t>and </a:t>
            </a:r>
            <a:r>
              <a:rPr lang="en-US" sz="2000" i="1" dirty="0">
                <a:latin typeface="Arial Narrow" pitchFamily="34" charset="0"/>
              </a:rPr>
              <a:t>professor of pediatrics at George Washington </a:t>
            </a:r>
            <a:r>
              <a:rPr lang="en-US" sz="2000" i="1" dirty="0" smtClean="0">
                <a:latin typeface="Arial Narrow" pitchFamily="34" charset="0"/>
              </a:rPr>
              <a:t>University.</a:t>
            </a:r>
          </a:p>
          <a:p>
            <a:endParaRPr lang="en-US" sz="2400" i="1" dirty="0" smtClean="0">
              <a:latin typeface="Arial Narrow" pitchFamily="34" charset="0"/>
            </a:endParaRPr>
          </a:p>
          <a:p>
            <a:r>
              <a:rPr lang="en-US" sz="2400" dirty="0" smtClean="0">
                <a:latin typeface="Arial Narrow" pitchFamily="34" charset="0"/>
              </a:rPr>
              <a:t>Others </a:t>
            </a:r>
            <a:r>
              <a:rPr lang="en-US" sz="2400" dirty="0">
                <a:latin typeface="Arial Narrow" pitchFamily="34" charset="0"/>
              </a:rPr>
              <a:t>express concern for the ability of health departments to collect information that would reveal trends that will enable them to protect the public health.</a:t>
            </a:r>
          </a:p>
          <a:p>
            <a:pPr marL="0" indent="0">
              <a:buNone/>
            </a:pPr>
            <a:endParaRPr lang="en-US" dirty="0"/>
          </a:p>
        </p:txBody>
      </p:sp>
    </p:spTree>
    <p:extLst>
      <p:ext uri="{BB962C8B-B14F-4D97-AF65-F5344CB8AC3E}">
        <p14:creationId xmlns:p14="http://schemas.microsoft.com/office/powerpoint/2010/main" val="3376950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1"/>
            <a:ext cx="8229600" cy="4495800"/>
          </a:xfrm>
        </p:spPr>
        <p:txBody>
          <a:bodyPr>
            <a:normAutofit/>
          </a:bodyPr>
          <a:lstStyle/>
          <a:p>
            <a:pPr marL="0" indent="0">
              <a:buNone/>
            </a:pPr>
            <a:r>
              <a:rPr lang="en-US" sz="2400" dirty="0" smtClean="0">
                <a:latin typeface="Arial Narrow" pitchFamily="34" charset="0"/>
              </a:rPr>
              <a:t>“Rather </a:t>
            </a:r>
            <a:r>
              <a:rPr lang="en-US" sz="2400" dirty="0">
                <a:latin typeface="Arial Narrow" pitchFamily="34" charset="0"/>
              </a:rPr>
              <a:t>than providing health personnel with direction on how to prepare for potential exposures to toxic chemicals in the air, water or soil, or to accidents similar to those that already have occurred, the law sets up an obstacle course that health care providers must navigate to secure information about proprietary </a:t>
            </a:r>
            <a:r>
              <a:rPr lang="en-US" sz="2400" dirty="0" smtClean="0">
                <a:latin typeface="Arial Narrow" pitchFamily="34" charset="0"/>
              </a:rPr>
              <a:t>chemicals .</a:t>
            </a:r>
            <a:r>
              <a:rPr lang="en-US" sz="2400" dirty="0">
                <a:latin typeface="Arial Narrow" pitchFamily="34" charset="0"/>
              </a:rPr>
              <a:t> </a:t>
            </a:r>
            <a:r>
              <a:rPr lang="en-US" sz="2400" dirty="0" smtClean="0">
                <a:latin typeface="Arial Narrow" pitchFamily="34" charset="0"/>
              </a:rPr>
              <a:t>. ..It </a:t>
            </a:r>
            <a:r>
              <a:rPr lang="en-US" sz="2400" dirty="0">
                <a:latin typeface="Arial Narrow" pitchFamily="34" charset="0"/>
              </a:rPr>
              <a:t>is a breach of a physician's responsibilities not to report a public health threat, as well as a contradiction of established public health practice and law</a:t>
            </a:r>
            <a:r>
              <a:rPr lang="en-US" sz="2400" dirty="0" smtClean="0">
                <a:latin typeface="Arial Narrow" pitchFamily="34" charset="0"/>
              </a:rPr>
              <a:t>.”</a:t>
            </a:r>
          </a:p>
          <a:p>
            <a:pPr marL="0" indent="0" algn="r">
              <a:buNone/>
            </a:pPr>
            <a:r>
              <a:rPr lang="en-US" sz="2000" i="1" dirty="0">
                <a:latin typeface="Arial Narrow" pitchFamily="34" charset="0"/>
              </a:rPr>
              <a:t>BERNARD GOLDSTEIN and JILL </a:t>
            </a:r>
            <a:r>
              <a:rPr lang="en-US" sz="2000" i="1" dirty="0" smtClean="0">
                <a:latin typeface="Arial Narrow" pitchFamily="34" charset="0"/>
              </a:rPr>
              <a:t>KRIESKY </a:t>
            </a:r>
            <a:endParaRPr lang="en-US" sz="2000" i="1" dirty="0">
              <a:latin typeface="Arial Narrow" pitchFamily="34" charset="0"/>
            </a:endParaRPr>
          </a:p>
          <a:p>
            <a:pPr marL="0" indent="0" algn="r">
              <a:buNone/>
            </a:pPr>
            <a:r>
              <a:rPr lang="en-US" sz="2000" i="1" dirty="0" smtClean="0">
                <a:latin typeface="Arial Narrow" pitchFamily="34" charset="0"/>
              </a:rPr>
              <a:t>Pittsburgh Post-Gazette Opinion/Perspectives, March 11, 2012</a:t>
            </a:r>
          </a:p>
          <a:p>
            <a:pPr marL="0" indent="0" algn="r">
              <a:buNone/>
            </a:pPr>
            <a:endParaRPr lang="en-US" dirty="0"/>
          </a:p>
          <a:p>
            <a:pPr marL="0" indent="0">
              <a:buNone/>
            </a:pPr>
            <a:endParaRPr lang="en-US" dirty="0"/>
          </a:p>
        </p:txBody>
      </p:sp>
    </p:spTree>
    <p:extLst>
      <p:ext uri="{BB962C8B-B14F-4D97-AF65-F5344CB8AC3E}">
        <p14:creationId xmlns:p14="http://schemas.microsoft.com/office/powerpoint/2010/main" val="418624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6473"/>
            <a:ext cx="8229600" cy="932727"/>
          </a:xfrm>
        </p:spPr>
        <p:txBody>
          <a:bodyPr>
            <a:normAutofit/>
          </a:bodyPr>
          <a:lstStyle/>
          <a:p>
            <a:r>
              <a:rPr lang="en-US" sz="3200" dirty="0"/>
              <a:t>Sleight of Hand – the Impact Fee</a:t>
            </a:r>
          </a:p>
        </p:txBody>
      </p:sp>
      <p:sp>
        <p:nvSpPr>
          <p:cNvPr id="5" name="Content Placeholder 4"/>
          <p:cNvSpPr>
            <a:spLocks noGrp="1"/>
          </p:cNvSpPr>
          <p:nvPr>
            <p:ph sz="half" idx="2"/>
          </p:nvPr>
        </p:nvSpPr>
        <p:spPr>
          <a:xfrm>
            <a:off x="685800" y="4343399"/>
            <a:ext cx="7962900" cy="1828801"/>
          </a:xfrm>
        </p:spPr>
        <p:txBody>
          <a:bodyPr>
            <a:normAutofit/>
          </a:bodyPr>
          <a:lstStyle/>
          <a:p>
            <a:pPr marL="0" indent="0">
              <a:buNone/>
            </a:pPr>
            <a:endParaRPr lang="en-US" dirty="0" smtClean="0">
              <a:latin typeface="Arial Narrow" pitchFamily="34" charset="0"/>
            </a:endParaRPr>
          </a:p>
          <a:p>
            <a:pPr marL="0" indent="0">
              <a:buNone/>
            </a:pPr>
            <a:r>
              <a:rPr lang="en-US" dirty="0" smtClean="0">
                <a:latin typeface="Arial Narrow" pitchFamily="34" charset="0"/>
              </a:rPr>
              <a:t>Almost all discussion by politicians and media coverage in the run up to passage of Act 13 focused on the impact fee.</a:t>
            </a:r>
            <a:endParaRPr lang="en-US" dirty="0">
              <a:latin typeface="Arial Narrow" pitchFamily="34"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143000"/>
            <a:ext cx="2286000" cy="32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657600" y="1170489"/>
            <a:ext cx="4648200" cy="22585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b="1" i="1" dirty="0" smtClean="0">
                <a:solidFill>
                  <a:schemeClr val="tx1"/>
                </a:solidFill>
              </a:rPr>
              <a:t>“Sleight of Hand”  </a:t>
            </a:r>
            <a:r>
              <a:rPr lang="en-US" sz="2000" i="1" dirty="0" smtClean="0">
                <a:solidFill>
                  <a:schemeClr val="tx1"/>
                </a:solidFill>
              </a:rPr>
              <a:t>-- </a:t>
            </a:r>
          </a:p>
          <a:p>
            <a:pPr lvl="1"/>
            <a:endParaRPr lang="en-US" sz="2000" b="1" i="1" dirty="0">
              <a:solidFill>
                <a:schemeClr val="tx1"/>
              </a:solidFill>
            </a:endParaRPr>
          </a:p>
          <a:p>
            <a:pPr lvl="1"/>
            <a:r>
              <a:rPr lang="en-US" sz="2000" b="1" i="1" dirty="0" smtClean="0">
                <a:solidFill>
                  <a:schemeClr val="tx1"/>
                </a:solidFill>
              </a:rPr>
              <a:t>2. deceptive skill </a:t>
            </a:r>
          </a:p>
          <a:p>
            <a:pPr lvl="1"/>
            <a:r>
              <a:rPr lang="en-US" sz="2000" i="1" dirty="0" smtClean="0">
                <a:solidFill>
                  <a:schemeClr val="tx1"/>
                </a:solidFill>
              </a:rPr>
              <a:t>any kind of skill by which something happens without it being obvious how it is done</a:t>
            </a:r>
            <a:r>
              <a:rPr lang="en-US" sz="2800" i="1" dirty="0" smtClean="0"/>
              <a:t>.</a:t>
            </a:r>
          </a:p>
        </p:txBody>
      </p:sp>
    </p:spTree>
    <p:extLst>
      <p:ext uri="{BB962C8B-B14F-4D97-AF65-F5344CB8AC3E}">
        <p14:creationId xmlns:p14="http://schemas.microsoft.com/office/powerpoint/2010/main" val="124872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516563"/>
          </a:xfrm>
        </p:spPr>
        <p:txBody>
          <a:bodyPr>
            <a:normAutofit/>
          </a:bodyPr>
          <a:lstStyle/>
          <a:p>
            <a:pPr marL="0" indent="0">
              <a:buNone/>
            </a:pPr>
            <a:r>
              <a:rPr lang="en-US" sz="2400" dirty="0" smtClean="0">
                <a:latin typeface="Arial Narrow" pitchFamily="34" charset="0"/>
                <a:ea typeface="Calibri"/>
              </a:rPr>
              <a:t>But the real deal -- the gift of almost total control to the gas industry:</a:t>
            </a:r>
          </a:p>
          <a:p>
            <a:pPr marL="0" indent="0">
              <a:buNone/>
            </a:pPr>
            <a:endParaRPr lang="en-US" sz="2400" dirty="0">
              <a:latin typeface="Arial Narrow" pitchFamily="34" charset="0"/>
              <a:ea typeface="Calibri"/>
            </a:endParaRPr>
          </a:p>
          <a:p>
            <a:pPr marL="0" indent="0">
              <a:buNone/>
            </a:pPr>
            <a:r>
              <a:rPr lang="en-US" sz="2400" dirty="0" smtClean="0">
                <a:latin typeface="Arial Narrow" pitchFamily="34" charset="0"/>
                <a:ea typeface="Calibri"/>
              </a:rPr>
              <a:t>“</a:t>
            </a:r>
            <a:r>
              <a:rPr lang="en-US" sz="2400" dirty="0">
                <a:latin typeface="Arial Narrow" pitchFamily="34" charset="0"/>
                <a:ea typeface="Calibri"/>
              </a:rPr>
              <a:t>Under the guise of providing “impact fees” to municipalities where gas operations occur, the legislature effectively supported a takeover of municipalities by the State and the gas industry by gutting established and effective local planning and zoning rights</a:t>
            </a:r>
            <a:r>
              <a:rPr lang="en-US" sz="2400" dirty="0" smtClean="0">
                <a:latin typeface="Arial Narrow" pitchFamily="34" charset="0"/>
                <a:ea typeface="Calibri"/>
              </a:rPr>
              <a:t>.”</a:t>
            </a:r>
          </a:p>
          <a:p>
            <a:pPr marL="0" indent="0" algn="r">
              <a:buNone/>
            </a:pPr>
            <a:r>
              <a:rPr lang="en-US" dirty="0" smtClean="0">
                <a:latin typeface="Arial Narrow" pitchFamily="34" charset="0"/>
                <a:ea typeface="Calibri"/>
              </a:rPr>
              <a:t> </a:t>
            </a:r>
            <a:r>
              <a:rPr lang="en-US" sz="2400" i="1" dirty="0" smtClean="0">
                <a:latin typeface="Arial Narrow" pitchFamily="34" charset="0"/>
              </a:rPr>
              <a:t>Wanda </a:t>
            </a:r>
            <a:r>
              <a:rPr lang="en-US" sz="2400" i="1" dirty="0">
                <a:latin typeface="Arial Narrow" pitchFamily="34" charset="0"/>
              </a:rPr>
              <a:t>Guthrie, Murrysville Marcellus</a:t>
            </a:r>
          </a:p>
          <a:p>
            <a:pPr marL="0" indent="0">
              <a:buNone/>
            </a:pPr>
            <a:endParaRPr lang="en-US" dirty="0"/>
          </a:p>
        </p:txBody>
      </p:sp>
    </p:spTree>
    <p:extLst>
      <p:ext uri="{BB962C8B-B14F-4D97-AF65-F5344CB8AC3E}">
        <p14:creationId xmlns:p14="http://schemas.microsoft.com/office/powerpoint/2010/main" val="3812710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868362"/>
          </a:xfrm>
        </p:spPr>
        <p:txBody>
          <a:bodyPr>
            <a:normAutofit/>
          </a:bodyPr>
          <a:lstStyle/>
          <a:p>
            <a:r>
              <a:rPr lang="en-US" sz="3200" dirty="0" smtClean="0"/>
              <a:t>What the Industry Paid </a:t>
            </a:r>
            <a:endParaRPr lang="en-US" sz="3200" dirty="0"/>
          </a:p>
        </p:txBody>
      </p:sp>
      <p:sp>
        <p:nvSpPr>
          <p:cNvPr id="7" name="Content Placeholder 6"/>
          <p:cNvSpPr>
            <a:spLocks noGrp="1"/>
          </p:cNvSpPr>
          <p:nvPr>
            <p:ph idx="1"/>
          </p:nvPr>
        </p:nvSpPr>
        <p:spPr>
          <a:xfrm>
            <a:off x="457200" y="1447800"/>
            <a:ext cx="8229600" cy="3886200"/>
          </a:xfrm>
        </p:spPr>
        <p:txBody>
          <a:bodyPr>
            <a:normAutofit fontScale="92500" lnSpcReduction="20000"/>
          </a:bodyPr>
          <a:lstStyle/>
          <a:p>
            <a:pPr marL="0" indent="0">
              <a:buNone/>
            </a:pPr>
            <a:r>
              <a:rPr lang="en-US" sz="2800" dirty="0" smtClean="0">
                <a:latin typeface="Arial Narrow" pitchFamily="34" charset="0"/>
              </a:rPr>
              <a:t>Tom Corbett received over </a:t>
            </a:r>
            <a:r>
              <a:rPr lang="en-US" sz="2800" dirty="0">
                <a:latin typeface="Arial Narrow" pitchFamily="34" charset="0"/>
              </a:rPr>
              <a:t>$1.6 million </a:t>
            </a:r>
            <a:r>
              <a:rPr lang="en-US" sz="2800" dirty="0" smtClean="0">
                <a:latin typeface="Arial Narrow" pitchFamily="34" charset="0"/>
              </a:rPr>
              <a:t>campaign contributions from </a:t>
            </a:r>
            <a:r>
              <a:rPr lang="en-US" sz="2800" dirty="0">
                <a:latin typeface="Arial Narrow" pitchFamily="34" charset="0"/>
              </a:rPr>
              <a:t>the gas </a:t>
            </a:r>
            <a:r>
              <a:rPr lang="en-US" sz="2800" dirty="0" smtClean="0">
                <a:latin typeface="Arial Narrow" pitchFamily="34" charset="0"/>
              </a:rPr>
              <a:t>industry.  </a:t>
            </a:r>
          </a:p>
          <a:p>
            <a:pPr marL="0" indent="0">
              <a:buNone/>
            </a:pPr>
            <a:endParaRPr lang="en-US" sz="2800" dirty="0">
              <a:latin typeface="Arial Narrow" pitchFamily="34" charset="0"/>
            </a:endParaRPr>
          </a:p>
          <a:p>
            <a:pPr marL="0" indent="0">
              <a:buNone/>
            </a:pPr>
            <a:r>
              <a:rPr lang="en-US" sz="2800" dirty="0" smtClean="0">
                <a:latin typeface="Arial Narrow" pitchFamily="34" charset="0"/>
              </a:rPr>
              <a:t>In just 2009-2010 alone, he received $1,083,315 from just 216 donors related to the industry.</a:t>
            </a:r>
          </a:p>
          <a:p>
            <a:pPr marL="0" indent="0">
              <a:buNone/>
            </a:pPr>
            <a:r>
              <a:rPr lang="en-US" sz="2800" dirty="0" smtClean="0">
                <a:latin typeface="Arial Narrow" pitchFamily="34" charset="0"/>
              </a:rPr>
              <a:t> </a:t>
            </a:r>
          </a:p>
          <a:p>
            <a:pPr marL="0" indent="0">
              <a:buNone/>
            </a:pPr>
            <a:r>
              <a:rPr lang="en-US" sz="2800" dirty="0" smtClean="0">
                <a:latin typeface="Arial Narrow" pitchFamily="34" charset="0"/>
              </a:rPr>
              <a:t>Overall, the gas industry increased its donations to political campaigns and PACs by 260%.*</a:t>
            </a:r>
            <a:endParaRPr lang="en-US" sz="2800" dirty="0">
              <a:latin typeface="Arial Narrow" pitchFamily="34" charset="0"/>
            </a:endParaRPr>
          </a:p>
          <a:p>
            <a:pPr marL="0" indent="0">
              <a:buNone/>
            </a:pPr>
            <a:endParaRPr lang="en-US" sz="2000" i="1" dirty="0" smtClean="0"/>
          </a:p>
          <a:p>
            <a:pPr marL="0" indent="0" algn="r">
              <a:buNone/>
            </a:pPr>
            <a:r>
              <a:rPr lang="en-US" sz="2000" i="1" dirty="0" smtClean="0"/>
              <a:t>*Common Cause PA</a:t>
            </a:r>
            <a:endParaRPr lang="en-US" sz="2000" i="1" dirty="0"/>
          </a:p>
        </p:txBody>
      </p:sp>
    </p:spTree>
    <p:extLst>
      <p:ext uri="{BB962C8B-B14F-4D97-AF65-F5344CB8AC3E}">
        <p14:creationId xmlns:p14="http://schemas.microsoft.com/office/powerpoint/2010/main" val="2523479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868362"/>
          </a:xfrm>
        </p:spPr>
        <p:txBody>
          <a:bodyPr>
            <a:normAutofit/>
          </a:bodyPr>
          <a:lstStyle/>
          <a:p>
            <a:r>
              <a:rPr lang="en-US" sz="2800" dirty="0" smtClean="0"/>
              <a:t>What the Industry Will Pay</a:t>
            </a:r>
            <a:endParaRPr lang="en-US" sz="2800" dirty="0"/>
          </a:p>
        </p:txBody>
      </p:sp>
      <p:sp>
        <p:nvSpPr>
          <p:cNvPr id="7" name="Content Placeholder 6"/>
          <p:cNvSpPr>
            <a:spLocks noGrp="1"/>
          </p:cNvSpPr>
          <p:nvPr>
            <p:ph idx="1"/>
          </p:nvPr>
        </p:nvSpPr>
        <p:spPr>
          <a:xfrm>
            <a:off x="457200" y="1143000"/>
            <a:ext cx="8229600" cy="4983163"/>
          </a:xfrm>
        </p:spPr>
        <p:txBody>
          <a:bodyPr>
            <a:normAutofit/>
          </a:bodyPr>
          <a:lstStyle/>
          <a:p>
            <a:pPr marL="0" indent="0">
              <a:spcAft>
                <a:spcPts val="1200"/>
              </a:spcAft>
              <a:buNone/>
            </a:pPr>
            <a:r>
              <a:rPr lang="en-US" sz="2400" dirty="0" smtClean="0">
                <a:latin typeface="Arial Narrow" pitchFamily="34" charset="0"/>
              </a:rPr>
              <a:t>Why Impact fee:</a:t>
            </a:r>
          </a:p>
          <a:p>
            <a:r>
              <a:rPr lang="en-US" sz="2400" dirty="0" smtClean="0">
                <a:latin typeface="Arial Narrow" pitchFamily="34" charset="0"/>
              </a:rPr>
              <a:t>It’s chump change compared to a severance tax</a:t>
            </a:r>
          </a:p>
          <a:p>
            <a:pPr marL="0" indent="0">
              <a:buNone/>
            </a:pPr>
            <a:endParaRPr lang="en-US" sz="2400" dirty="0" smtClean="0">
              <a:latin typeface="Arial Narrow" pitchFamily="34" charset="0"/>
            </a:endParaRPr>
          </a:p>
          <a:p>
            <a:r>
              <a:rPr lang="en-US" sz="2400" dirty="0" smtClean="0">
                <a:latin typeface="Arial Narrow" pitchFamily="34" charset="0"/>
              </a:rPr>
              <a:t>It distracted attention from the other provisions of the proposed legislation which became Act 13</a:t>
            </a:r>
          </a:p>
          <a:p>
            <a:pPr marL="0" indent="0">
              <a:buNone/>
            </a:pPr>
            <a:endParaRPr lang="en-US" sz="2400" dirty="0">
              <a:latin typeface="Arial Narrow" pitchFamily="34" charset="0"/>
            </a:endParaRPr>
          </a:p>
          <a:p>
            <a:r>
              <a:rPr lang="en-US" sz="2400" dirty="0" smtClean="0">
                <a:latin typeface="Arial Narrow" pitchFamily="34" charset="0"/>
              </a:rPr>
              <a:t>It also buys cooperation of municipalities—if they resist they do not get a share of the proceeds.</a:t>
            </a:r>
          </a:p>
          <a:p>
            <a:pPr marL="0" indent="0">
              <a:buNone/>
            </a:pPr>
            <a:r>
              <a:rPr lang="en-US" sz="2000" dirty="0" smtClean="0"/>
              <a:t> </a:t>
            </a:r>
          </a:p>
          <a:p>
            <a:pPr marL="0" indent="0" algn="r">
              <a:buNone/>
            </a:pPr>
            <a:r>
              <a:rPr lang="en-US" sz="2000" i="1" dirty="0" smtClean="0"/>
              <a:t>*Common Cause PA</a:t>
            </a:r>
            <a:endParaRPr lang="en-US" sz="2000" i="1" dirty="0"/>
          </a:p>
        </p:txBody>
      </p:sp>
    </p:spTree>
    <p:extLst>
      <p:ext uri="{BB962C8B-B14F-4D97-AF65-F5344CB8AC3E}">
        <p14:creationId xmlns:p14="http://schemas.microsoft.com/office/powerpoint/2010/main" val="8714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762000"/>
            <a:ext cx="8229600" cy="5364163"/>
          </a:xfrm>
        </p:spPr>
        <p:txBody>
          <a:bodyPr>
            <a:normAutofit/>
          </a:bodyPr>
          <a:lstStyle/>
          <a:p>
            <a:pPr marL="400050" lvl="1" indent="0">
              <a:buNone/>
            </a:pPr>
            <a:endParaRPr lang="en-US" sz="2400" dirty="0"/>
          </a:p>
          <a:p>
            <a:pPr marL="0" indent="0">
              <a:buNone/>
            </a:pPr>
            <a:r>
              <a:rPr lang="en-US" sz="2600" dirty="0" smtClean="0">
                <a:latin typeface="Arial Narrow" pitchFamily="34" charset="0"/>
              </a:rPr>
              <a:t>Impact fee is $190,000 to $355,000 per well over the first 15 years the well is active.</a:t>
            </a:r>
          </a:p>
          <a:p>
            <a:pPr marL="0" indent="0">
              <a:buNone/>
            </a:pPr>
            <a:endParaRPr lang="en-US" sz="2600" dirty="0" smtClean="0">
              <a:latin typeface="Arial Narrow" pitchFamily="34" charset="0"/>
            </a:endParaRPr>
          </a:p>
          <a:p>
            <a:pPr marL="0" indent="0">
              <a:buNone/>
            </a:pPr>
            <a:r>
              <a:rPr lang="en-US" sz="2600" dirty="0" smtClean="0">
                <a:latin typeface="Arial Narrow" pitchFamily="34" charset="0"/>
              </a:rPr>
              <a:t>The amount of the fee paid is variable, smaller when the price of gas extracted is low, greater when it’s higher, plus it’s also based on the current Consumer Price Index.  (Just like your taxes, right?) </a:t>
            </a:r>
          </a:p>
          <a:p>
            <a:pPr marL="0" indent="0">
              <a:buNone/>
            </a:pPr>
            <a:endParaRPr lang="en-US" sz="2600" dirty="0">
              <a:latin typeface="Arial Narrow" pitchFamily="34" charset="0"/>
            </a:endParaRPr>
          </a:p>
          <a:p>
            <a:pPr marL="0" indent="0">
              <a:buNone/>
            </a:pPr>
            <a:r>
              <a:rPr lang="en-US" sz="2600" dirty="0" smtClean="0">
                <a:latin typeface="Arial Narrow" pitchFamily="34" charset="0"/>
              </a:rPr>
              <a:t>Not that you’ll know what they’re paying--PUC fee collection data not available to the public.</a:t>
            </a:r>
          </a:p>
          <a:p>
            <a:pPr marL="0" indent="0">
              <a:buNone/>
            </a:pPr>
            <a:endParaRPr lang="en-US" sz="2400" dirty="0"/>
          </a:p>
          <a:p>
            <a:pPr marL="0" indent="0">
              <a:buNone/>
            </a:pPr>
            <a:endParaRPr lang="en-US" sz="2400" dirty="0" smtClean="0"/>
          </a:p>
          <a:p>
            <a:pPr marL="400050" lvl="1" indent="0">
              <a:buNone/>
            </a:pPr>
            <a:endParaRPr lang="en-US" sz="2000" dirty="0"/>
          </a:p>
          <a:p>
            <a:pPr marL="0" indent="0">
              <a:buNone/>
            </a:pPr>
            <a:endParaRPr lang="en-US" sz="2400" dirty="0"/>
          </a:p>
        </p:txBody>
      </p:sp>
    </p:spTree>
    <p:extLst>
      <p:ext uri="{BB962C8B-B14F-4D97-AF65-F5344CB8AC3E}">
        <p14:creationId xmlns:p14="http://schemas.microsoft.com/office/powerpoint/2010/main" val="1782306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762000"/>
            <a:ext cx="8229600" cy="5364163"/>
          </a:xfrm>
        </p:spPr>
        <p:txBody>
          <a:bodyPr>
            <a:normAutofit/>
          </a:bodyPr>
          <a:lstStyle/>
          <a:p>
            <a:pPr marL="0" indent="0">
              <a:spcAft>
                <a:spcPts val="1200"/>
              </a:spcAft>
              <a:buNone/>
            </a:pPr>
            <a:r>
              <a:rPr lang="en-US" sz="2400" dirty="0" smtClean="0">
                <a:latin typeface="Arial Narrow" pitchFamily="34" charset="0"/>
              </a:rPr>
              <a:t>Impact fees paid out in a priority scheme:</a:t>
            </a:r>
          </a:p>
          <a:p>
            <a:pPr>
              <a:spcAft>
                <a:spcPts val="1200"/>
              </a:spcAft>
            </a:pPr>
            <a:r>
              <a:rPr lang="en-US" sz="2400" dirty="0" smtClean="0">
                <a:latin typeface="Arial Narrow" pitchFamily="34" charset="0"/>
              </a:rPr>
              <a:t>First, to County Conservation Districts, Fish and Boat Commission, PUC, DEP, and other such agencies;</a:t>
            </a:r>
          </a:p>
          <a:p>
            <a:pPr>
              <a:spcAft>
                <a:spcPts val="1200"/>
              </a:spcAft>
            </a:pPr>
            <a:r>
              <a:rPr lang="en-US" sz="2400" dirty="0" smtClean="0">
                <a:latin typeface="Arial Narrow" pitchFamily="34" charset="0"/>
              </a:rPr>
              <a:t>60% of remaining funds distributed to counties and municipalities as follows:</a:t>
            </a:r>
          </a:p>
          <a:p>
            <a:pPr lvl="1">
              <a:spcAft>
                <a:spcPts val="1200"/>
              </a:spcAft>
            </a:pPr>
            <a:r>
              <a:rPr lang="en-US" sz="2400" dirty="0" smtClean="0">
                <a:latin typeface="Arial Narrow" pitchFamily="34" charset="0"/>
              </a:rPr>
              <a:t>36% to counties with unconventional gas wells;</a:t>
            </a:r>
          </a:p>
          <a:p>
            <a:pPr lvl="1">
              <a:spcAft>
                <a:spcPts val="1200"/>
              </a:spcAft>
            </a:pPr>
            <a:r>
              <a:rPr lang="en-US" sz="2400" dirty="0" smtClean="0">
                <a:latin typeface="Arial Narrow" pitchFamily="34" charset="0"/>
              </a:rPr>
              <a:t>37% to municipalities </a:t>
            </a:r>
            <a:r>
              <a:rPr lang="en-US" sz="2400" dirty="0">
                <a:solidFill>
                  <a:prstClr val="black"/>
                </a:solidFill>
                <a:latin typeface="Arial Narrow" pitchFamily="34" charset="0"/>
              </a:rPr>
              <a:t>with unconventional gas wells</a:t>
            </a:r>
            <a:r>
              <a:rPr lang="en-US" sz="2400" dirty="0" smtClean="0">
                <a:solidFill>
                  <a:prstClr val="black"/>
                </a:solidFill>
                <a:latin typeface="Arial Narrow" pitchFamily="34" charset="0"/>
              </a:rPr>
              <a:t>; and</a:t>
            </a:r>
            <a:endParaRPr lang="en-US" sz="2400" dirty="0" smtClean="0">
              <a:latin typeface="Arial Narrow" pitchFamily="34" charset="0"/>
            </a:endParaRPr>
          </a:p>
          <a:p>
            <a:pPr lvl="1"/>
            <a:r>
              <a:rPr lang="en-US" sz="2400" dirty="0" smtClean="0">
                <a:latin typeface="Arial Narrow" pitchFamily="34" charset="0"/>
              </a:rPr>
              <a:t>27% to municipalities without unconventional wells but located </a:t>
            </a:r>
            <a:r>
              <a:rPr lang="en-US" sz="2400" dirty="0">
                <a:latin typeface="Arial Narrow" pitchFamily="34" charset="0"/>
              </a:rPr>
              <a:t>in counties with </a:t>
            </a:r>
            <a:r>
              <a:rPr lang="en-US" sz="2400" dirty="0" smtClean="0">
                <a:latin typeface="Arial Narrow" pitchFamily="34" charset="0"/>
              </a:rPr>
              <a:t>them.</a:t>
            </a:r>
          </a:p>
          <a:p>
            <a:pPr marL="0" indent="0">
              <a:buNone/>
            </a:pPr>
            <a:endParaRPr lang="en-US" sz="2400" dirty="0"/>
          </a:p>
        </p:txBody>
      </p:sp>
    </p:spTree>
    <p:extLst>
      <p:ext uri="{BB962C8B-B14F-4D97-AF65-F5344CB8AC3E}">
        <p14:creationId xmlns:p14="http://schemas.microsoft.com/office/powerpoint/2010/main" val="4129883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762000"/>
            <a:ext cx="8229600" cy="5364163"/>
          </a:xfrm>
        </p:spPr>
        <p:txBody>
          <a:bodyPr>
            <a:normAutofit/>
          </a:bodyPr>
          <a:lstStyle/>
          <a:p>
            <a:r>
              <a:rPr lang="en-US" sz="2400" dirty="0" smtClean="0">
                <a:latin typeface="Arial Narrow" pitchFamily="34" charset="0"/>
              </a:rPr>
              <a:t>Remaining 40% deposited in the “Marcellus Legacy Fund” to be used for variety of statewide purposes, including 5% to underwrite development of private industries associated with gas drilling. </a:t>
            </a:r>
          </a:p>
          <a:p>
            <a:pPr marL="0" indent="0">
              <a:buNone/>
            </a:pPr>
            <a:endParaRPr lang="en-US" sz="2400" dirty="0" smtClean="0">
              <a:latin typeface="Arial Narrow" pitchFamily="34" charset="0"/>
            </a:endParaRPr>
          </a:p>
          <a:p>
            <a:pPr marL="400050" lvl="1" indent="0">
              <a:spcAft>
                <a:spcPts val="1200"/>
              </a:spcAft>
              <a:buNone/>
            </a:pPr>
            <a:r>
              <a:rPr lang="en-US" sz="2400" dirty="0" smtClean="0">
                <a:latin typeface="Arial Narrow" pitchFamily="34" charset="0"/>
              </a:rPr>
              <a:t>Examples: </a:t>
            </a:r>
          </a:p>
          <a:p>
            <a:pPr marL="857250" lvl="1" indent="-457200">
              <a:spcAft>
                <a:spcPts val="1200"/>
              </a:spcAft>
            </a:pPr>
            <a:r>
              <a:rPr lang="en-US" sz="2400" dirty="0" smtClean="0">
                <a:latin typeface="Arial Narrow" pitchFamily="34" charset="0"/>
              </a:rPr>
              <a:t>$490,000 awarded to Aliquippa and Ohio River Railroad to establish an ethane cracker plant in Monaca, Beaver County</a:t>
            </a:r>
          </a:p>
          <a:p>
            <a:pPr marL="857250" lvl="1" indent="-457200"/>
            <a:r>
              <a:rPr lang="en-US" sz="2400" dirty="0" smtClean="0">
                <a:latin typeface="Arial Narrow" pitchFamily="34" charset="0"/>
              </a:rPr>
              <a:t>Subsidies for natural gas vehicles program</a:t>
            </a:r>
          </a:p>
          <a:p>
            <a:pPr marL="400050" lvl="1" indent="0">
              <a:buNone/>
            </a:pPr>
            <a:endParaRPr lang="en-US" sz="2400" dirty="0"/>
          </a:p>
          <a:p>
            <a:pPr marL="400050" lvl="1" indent="0">
              <a:buNone/>
            </a:pPr>
            <a:endParaRPr lang="en-US" sz="2000" dirty="0"/>
          </a:p>
          <a:p>
            <a:pPr marL="0" indent="0">
              <a:buNone/>
            </a:pPr>
            <a:endParaRPr lang="en-US" sz="2400" dirty="0"/>
          </a:p>
        </p:txBody>
      </p:sp>
    </p:spTree>
    <p:extLst>
      <p:ext uri="{BB962C8B-B14F-4D97-AF65-F5344CB8AC3E}">
        <p14:creationId xmlns:p14="http://schemas.microsoft.com/office/powerpoint/2010/main" val="704576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TotalTime>
  <Words>1945</Words>
  <Application>Microsoft Office PowerPoint</Application>
  <PresentationFormat>On-screen Show (4:3)</PresentationFormat>
  <Paragraphs>199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Theme1</vt:lpstr>
      <vt:lpstr>ACT 13</vt:lpstr>
      <vt:lpstr>Battle in the State House -- Grass Roots Opposition</vt:lpstr>
      <vt:lpstr>Sleight of Hand – the Impact Fee</vt:lpstr>
      <vt:lpstr>PowerPoint Presentation</vt:lpstr>
      <vt:lpstr>What the Industry Paid </vt:lpstr>
      <vt:lpstr>What the Industry Will Pay</vt:lpstr>
      <vt:lpstr>PowerPoint Presentation</vt:lpstr>
      <vt:lpstr>PowerPoint Presentation</vt:lpstr>
      <vt:lpstr>PowerPoint Presentation</vt:lpstr>
      <vt:lpstr>PowerPoint Presentation</vt:lpstr>
      <vt:lpstr>What and How Do We Pay?</vt:lpstr>
      <vt:lpstr> Loss of Local Control What little there was is taken away </vt:lpstr>
      <vt:lpstr>PowerPoint Presentation</vt:lpstr>
      <vt:lpstr>PowerPoint Presentation</vt:lpstr>
      <vt:lpstr>PowerPoint Presentation</vt:lpstr>
      <vt:lpstr>Act 13 Improved Setbacks</vt:lpstr>
      <vt:lpstr>What Are The Setbacks?</vt:lpstr>
      <vt:lpstr>PowerPoint Presentation</vt:lpstr>
      <vt:lpstr>PowerPoint Presentation</vt:lpstr>
      <vt:lpstr>Improved “Rebuttable Presumption”</vt:lpstr>
      <vt:lpstr>Public Disclosure Notification of Drilling</vt:lpstr>
      <vt:lpstr>Public Disclosure Notification of Drilling</vt:lpstr>
      <vt:lpstr>Public Disclosure Health and Safety</vt:lpstr>
      <vt:lpstr>PowerPoint Presentation</vt:lpstr>
      <vt:lpstr> Why do supporters of the Act say there is disclosure of fracking chemicals? </vt:lpstr>
      <vt:lpstr>PowerPoint Presentation</vt:lpstr>
      <vt:lpstr>Does the protection of confidential proprietary information create a “gag order”?</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63</cp:revision>
  <cp:lastPrinted>2012-04-27T03:45:39Z</cp:lastPrinted>
  <dcterms:created xsi:type="dcterms:W3CDTF">2012-04-25T14:43:50Z</dcterms:created>
  <dcterms:modified xsi:type="dcterms:W3CDTF">2012-05-14T21:34:12Z</dcterms:modified>
</cp:coreProperties>
</file>