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0"/>
  </p:notesMasterIdLst>
  <p:handoutMasterIdLst>
    <p:handoutMasterId r:id="rId21"/>
  </p:handoutMasterIdLst>
  <p:sldIdLst>
    <p:sldId id="415" r:id="rId2"/>
    <p:sldId id="376" r:id="rId3"/>
    <p:sldId id="412" r:id="rId4"/>
    <p:sldId id="411" r:id="rId5"/>
    <p:sldId id="419" r:id="rId6"/>
    <p:sldId id="379" r:id="rId7"/>
    <p:sldId id="392" r:id="rId8"/>
    <p:sldId id="403" r:id="rId9"/>
    <p:sldId id="404" r:id="rId10"/>
    <p:sldId id="418" r:id="rId11"/>
    <p:sldId id="360" r:id="rId12"/>
    <p:sldId id="362" r:id="rId13"/>
    <p:sldId id="407" r:id="rId14"/>
    <p:sldId id="410" r:id="rId15"/>
    <p:sldId id="413" r:id="rId16"/>
    <p:sldId id="409" r:id="rId17"/>
    <p:sldId id="408" r:id="rId18"/>
    <p:sldId id="372" r:id="rId19"/>
  </p:sldIdLst>
  <p:sldSz cx="13004800" cy="9753600"/>
  <p:notesSz cx="7102475" cy="9388475"/>
  <p:defaultTextStyle>
    <a:defPPr>
      <a:defRPr lang="en-US"/>
    </a:defPPr>
    <a:lvl1pPr algn="l" defTabSz="584200" rtl="0" eaLnBrk="0" fontAlgn="base" hangingPunct="0">
      <a:spcBef>
        <a:spcPct val="0"/>
      </a:spcBef>
      <a:spcAft>
        <a:spcPct val="0"/>
      </a:spcAft>
      <a:defRPr sz="3600" kern="1200">
        <a:solidFill>
          <a:srgbClr val="000000"/>
        </a:solidFill>
        <a:latin typeface="Helvetica Light" charset="0"/>
        <a:ea typeface="ＭＳ Ｐゴシック" charset="-128"/>
        <a:cs typeface="+mn-cs"/>
        <a:sym typeface="Helvetica Light" charset="0"/>
      </a:defRPr>
    </a:lvl1pPr>
    <a:lvl2pPr marL="457200" indent="-228600" algn="l" defTabSz="584200" rtl="0" eaLnBrk="0" fontAlgn="base" hangingPunct="0">
      <a:spcBef>
        <a:spcPct val="0"/>
      </a:spcBef>
      <a:spcAft>
        <a:spcPct val="0"/>
      </a:spcAft>
      <a:defRPr sz="3600" kern="1200">
        <a:solidFill>
          <a:srgbClr val="000000"/>
        </a:solidFill>
        <a:latin typeface="Helvetica Light" charset="0"/>
        <a:ea typeface="ＭＳ Ｐゴシック" charset="-128"/>
        <a:cs typeface="+mn-cs"/>
        <a:sym typeface="Helvetica Light" charset="0"/>
      </a:defRPr>
    </a:lvl2pPr>
    <a:lvl3pPr marL="914400" indent="-457200" algn="l" defTabSz="584200" rtl="0" eaLnBrk="0" fontAlgn="base" hangingPunct="0">
      <a:spcBef>
        <a:spcPct val="0"/>
      </a:spcBef>
      <a:spcAft>
        <a:spcPct val="0"/>
      </a:spcAft>
      <a:defRPr sz="3600" kern="1200">
        <a:solidFill>
          <a:srgbClr val="000000"/>
        </a:solidFill>
        <a:latin typeface="Helvetica Light" charset="0"/>
        <a:ea typeface="ＭＳ Ｐゴシック" charset="-128"/>
        <a:cs typeface="+mn-cs"/>
        <a:sym typeface="Helvetica Light" charset="0"/>
      </a:defRPr>
    </a:lvl3pPr>
    <a:lvl4pPr marL="1371600" indent="-685800" algn="l" defTabSz="584200" rtl="0" eaLnBrk="0" fontAlgn="base" hangingPunct="0">
      <a:spcBef>
        <a:spcPct val="0"/>
      </a:spcBef>
      <a:spcAft>
        <a:spcPct val="0"/>
      </a:spcAft>
      <a:defRPr sz="3600" kern="1200">
        <a:solidFill>
          <a:srgbClr val="000000"/>
        </a:solidFill>
        <a:latin typeface="Helvetica Light" charset="0"/>
        <a:ea typeface="ＭＳ Ｐゴシック" charset="-128"/>
        <a:cs typeface="+mn-cs"/>
        <a:sym typeface="Helvetica Light" charset="0"/>
      </a:defRPr>
    </a:lvl4pPr>
    <a:lvl5pPr marL="1828800" indent="-914400" algn="l" defTabSz="584200" rtl="0" eaLnBrk="0" fontAlgn="base" hangingPunct="0">
      <a:spcBef>
        <a:spcPct val="0"/>
      </a:spcBef>
      <a:spcAft>
        <a:spcPct val="0"/>
      </a:spcAft>
      <a:defRPr sz="3600" kern="1200">
        <a:solidFill>
          <a:srgbClr val="000000"/>
        </a:solidFill>
        <a:latin typeface="Helvetica Light" charset="0"/>
        <a:ea typeface="ＭＳ Ｐゴシック" charset="-128"/>
        <a:cs typeface="+mn-cs"/>
        <a:sym typeface="Helvetica Light" charset="0"/>
      </a:defRPr>
    </a:lvl5pPr>
    <a:lvl6pPr marL="2286000" algn="l" defTabSz="914400" rtl="0" eaLnBrk="1" latinLnBrk="0" hangingPunct="1">
      <a:defRPr sz="3600" kern="1200">
        <a:solidFill>
          <a:srgbClr val="000000"/>
        </a:solidFill>
        <a:latin typeface="Helvetica Light" charset="0"/>
        <a:ea typeface="ＭＳ Ｐゴシック" charset="-128"/>
        <a:cs typeface="+mn-cs"/>
        <a:sym typeface="Helvetica Light" charset="0"/>
      </a:defRPr>
    </a:lvl6pPr>
    <a:lvl7pPr marL="2743200" algn="l" defTabSz="914400" rtl="0" eaLnBrk="1" latinLnBrk="0" hangingPunct="1">
      <a:defRPr sz="3600" kern="1200">
        <a:solidFill>
          <a:srgbClr val="000000"/>
        </a:solidFill>
        <a:latin typeface="Helvetica Light" charset="0"/>
        <a:ea typeface="ＭＳ Ｐゴシック" charset="-128"/>
        <a:cs typeface="+mn-cs"/>
        <a:sym typeface="Helvetica Light" charset="0"/>
      </a:defRPr>
    </a:lvl7pPr>
    <a:lvl8pPr marL="3200400" algn="l" defTabSz="914400" rtl="0" eaLnBrk="1" latinLnBrk="0" hangingPunct="1">
      <a:defRPr sz="3600" kern="1200">
        <a:solidFill>
          <a:srgbClr val="000000"/>
        </a:solidFill>
        <a:latin typeface="Helvetica Light" charset="0"/>
        <a:ea typeface="ＭＳ Ｐゴシック" charset="-128"/>
        <a:cs typeface="+mn-cs"/>
        <a:sym typeface="Helvetica Light" charset="0"/>
      </a:defRPr>
    </a:lvl8pPr>
    <a:lvl9pPr marL="3657600" algn="l" defTabSz="914400" rtl="0" eaLnBrk="1" latinLnBrk="0" hangingPunct="1">
      <a:defRPr sz="3600" kern="1200">
        <a:solidFill>
          <a:srgbClr val="000000"/>
        </a:solidFill>
        <a:latin typeface="Helvetica Light" charset="0"/>
        <a:ea typeface="ＭＳ Ｐゴシック" charset="-128"/>
        <a:cs typeface="+mn-cs"/>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utreach Med Coordin" initials="OMC"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0DFFF"/>
    <a:srgbClr val="44D0FA"/>
    <a:srgbClr val="D7E6D0"/>
    <a:srgbClr val="4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81636" autoAdjust="0"/>
  </p:normalViewPr>
  <p:slideViewPr>
    <p:cSldViewPr snapToGrid="0" snapToObjects="1">
      <p:cViewPr varScale="1">
        <p:scale>
          <a:sx n="66" d="100"/>
          <a:sy n="66" d="100"/>
        </p:scale>
        <p:origin x="1782" y="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F161F-9638-49F2-9A0F-C8FA68A83C9D}" type="doc">
      <dgm:prSet loTypeId="urn:microsoft.com/office/officeart/2005/8/layout/lProcess3" loCatId="process" qsTypeId="urn:microsoft.com/office/officeart/2005/8/quickstyle/simple1" qsCatId="simple" csTypeId="urn:microsoft.com/office/officeart/2005/8/colors/accent1_2" csCatId="accent1" phldr="1"/>
      <dgm:spPr/>
    </dgm:pt>
    <dgm:pt modelId="{76CED5C1-6FD9-4F85-B791-C16F680AE116}">
      <dgm:prSet phldrT="[Text]"/>
      <dgm:spPr/>
      <dgm:t>
        <a:bodyPr/>
        <a:lstStyle/>
        <a:p>
          <a:r>
            <a:rPr lang="en-US" dirty="0"/>
            <a:t>Benzene</a:t>
          </a:r>
        </a:p>
      </dgm:t>
    </dgm:pt>
    <dgm:pt modelId="{7CF01D14-217C-4C70-A690-74F0B142E3EF}" type="parTrans" cxnId="{EB0A3ACA-E572-430D-8DF2-C2C69D71E6A3}">
      <dgm:prSet/>
      <dgm:spPr/>
      <dgm:t>
        <a:bodyPr/>
        <a:lstStyle/>
        <a:p>
          <a:endParaRPr lang="en-US"/>
        </a:p>
      </dgm:t>
    </dgm:pt>
    <dgm:pt modelId="{0D727978-5D31-4236-BD99-7FF50D6E34AB}" type="sibTrans" cxnId="{EB0A3ACA-E572-430D-8DF2-C2C69D71E6A3}">
      <dgm:prSet/>
      <dgm:spPr/>
      <dgm:t>
        <a:bodyPr/>
        <a:lstStyle/>
        <a:p>
          <a:endParaRPr lang="en-US"/>
        </a:p>
      </dgm:t>
    </dgm:pt>
    <dgm:pt modelId="{A5B72049-63DB-4DDB-A2D9-65202C8C64E4}">
      <dgm:prSet phldrT="[Text]" custT="1"/>
      <dgm:spPr/>
      <dgm:t>
        <a:bodyPr/>
        <a:lstStyle/>
        <a:p>
          <a:r>
            <a:rPr lang="en-US" sz="2400" dirty="0"/>
            <a:t>Headache, dizziness</a:t>
          </a:r>
        </a:p>
      </dgm:t>
    </dgm:pt>
    <dgm:pt modelId="{E4F25156-846C-4893-AFEA-C7F3EC2740B8}" type="parTrans" cxnId="{48AF0165-B054-4038-B686-63D908182411}">
      <dgm:prSet/>
      <dgm:spPr/>
      <dgm:t>
        <a:bodyPr/>
        <a:lstStyle/>
        <a:p>
          <a:endParaRPr lang="en-US"/>
        </a:p>
      </dgm:t>
    </dgm:pt>
    <dgm:pt modelId="{6019CECB-0728-481E-9C97-B3A5211B36D5}" type="sibTrans" cxnId="{48AF0165-B054-4038-B686-63D908182411}">
      <dgm:prSet/>
      <dgm:spPr/>
      <dgm:t>
        <a:bodyPr/>
        <a:lstStyle/>
        <a:p>
          <a:endParaRPr lang="en-US"/>
        </a:p>
      </dgm:t>
    </dgm:pt>
    <dgm:pt modelId="{C5EE4301-6063-4595-9712-451187C2A4D1}">
      <dgm:prSet phldrT="[Text]"/>
      <dgm:spPr/>
      <dgm:t>
        <a:bodyPr/>
        <a:lstStyle/>
        <a:p>
          <a:r>
            <a:rPr lang="en-US" dirty="0"/>
            <a:t>Aplastic anemia, leukemia</a:t>
          </a:r>
        </a:p>
      </dgm:t>
    </dgm:pt>
    <dgm:pt modelId="{D17F0CB4-60F7-43E2-9EC0-E7394A583DFE}" type="parTrans" cxnId="{A267A38F-0F5A-4BDC-8B24-C581147A9E6E}">
      <dgm:prSet/>
      <dgm:spPr/>
      <dgm:t>
        <a:bodyPr/>
        <a:lstStyle/>
        <a:p>
          <a:endParaRPr lang="en-US"/>
        </a:p>
      </dgm:t>
    </dgm:pt>
    <dgm:pt modelId="{F8004FBA-A39A-4E97-AA1C-8B1531854403}" type="sibTrans" cxnId="{A267A38F-0F5A-4BDC-8B24-C581147A9E6E}">
      <dgm:prSet/>
      <dgm:spPr/>
      <dgm:t>
        <a:bodyPr/>
        <a:lstStyle/>
        <a:p>
          <a:endParaRPr lang="en-US"/>
        </a:p>
      </dgm:t>
    </dgm:pt>
    <dgm:pt modelId="{A4D16B29-5AE2-4EFF-BABD-C78FBF3B823D}">
      <dgm:prSet phldrT="[Text]"/>
      <dgm:spPr/>
      <dgm:t>
        <a:bodyPr/>
        <a:lstStyle/>
        <a:p>
          <a:r>
            <a:rPr lang="en-US" dirty="0"/>
            <a:t>Eye and throat irritation</a:t>
          </a:r>
        </a:p>
      </dgm:t>
    </dgm:pt>
    <dgm:pt modelId="{AD779A49-62CF-4702-932A-85CF85199410}" type="parTrans" cxnId="{7BBE43A1-F25F-4EC9-B8E7-63A2B9D5E855}">
      <dgm:prSet/>
      <dgm:spPr/>
      <dgm:t>
        <a:bodyPr/>
        <a:lstStyle/>
        <a:p>
          <a:endParaRPr lang="en-US"/>
        </a:p>
      </dgm:t>
    </dgm:pt>
    <dgm:pt modelId="{A392D1FB-8104-4300-B2FA-C5FD8C0306B1}" type="sibTrans" cxnId="{7BBE43A1-F25F-4EC9-B8E7-63A2B9D5E855}">
      <dgm:prSet/>
      <dgm:spPr/>
      <dgm:t>
        <a:bodyPr/>
        <a:lstStyle/>
        <a:p>
          <a:endParaRPr lang="en-US"/>
        </a:p>
      </dgm:t>
    </dgm:pt>
    <dgm:pt modelId="{452BAEDD-6178-4779-A09A-359891551718}">
      <dgm:prSet/>
      <dgm:spPr/>
      <dgm:t>
        <a:bodyPr/>
        <a:lstStyle/>
        <a:p>
          <a:r>
            <a:rPr lang="en-US" dirty="0"/>
            <a:t>Possible carcinogen</a:t>
          </a:r>
        </a:p>
      </dgm:t>
    </dgm:pt>
    <dgm:pt modelId="{09BC203B-A1B6-4C16-BFDA-553912998335}" type="parTrans" cxnId="{5725155F-D668-4917-AA50-3D4AEF274968}">
      <dgm:prSet/>
      <dgm:spPr/>
      <dgm:t>
        <a:bodyPr/>
        <a:lstStyle/>
        <a:p>
          <a:endParaRPr lang="en-US"/>
        </a:p>
      </dgm:t>
    </dgm:pt>
    <dgm:pt modelId="{1233BA6C-3C5F-48F8-8647-02816AE71ECC}" type="sibTrans" cxnId="{5725155F-D668-4917-AA50-3D4AEF274968}">
      <dgm:prSet/>
      <dgm:spPr/>
      <dgm:t>
        <a:bodyPr/>
        <a:lstStyle/>
        <a:p>
          <a:endParaRPr lang="en-US"/>
        </a:p>
      </dgm:t>
    </dgm:pt>
    <dgm:pt modelId="{23DC1C1F-F60F-4DC4-BBDA-5F90DE4BFB82}">
      <dgm:prSet/>
      <dgm:spPr/>
      <dgm:t>
        <a:bodyPr/>
        <a:lstStyle/>
        <a:p>
          <a:r>
            <a:rPr lang="en-US" dirty="0"/>
            <a:t>Ethyl benzene</a:t>
          </a:r>
        </a:p>
      </dgm:t>
    </dgm:pt>
    <dgm:pt modelId="{1AB43932-21F2-4E29-B5A1-33AF603ECCEC}" type="parTrans" cxnId="{A20BBA72-953B-4562-A464-83D1829CF976}">
      <dgm:prSet/>
      <dgm:spPr/>
      <dgm:t>
        <a:bodyPr/>
        <a:lstStyle/>
        <a:p>
          <a:endParaRPr lang="en-US"/>
        </a:p>
      </dgm:t>
    </dgm:pt>
    <dgm:pt modelId="{4BBD22F7-4E13-4AB5-9D1E-BCB847F1DE1E}" type="sibTrans" cxnId="{A20BBA72-953B-4562-A464-83D1829CF976}">
      <dgm:prSet/>
      <dgm:spPr/>
      <dgm:t>
        <a:bodyPr/>
        <a:lstStyle/>
        <a:p>
          <a:endParaRPr lang="en-US"/>
        </a:p>
      </dgm:t>
    </dgm:pt>
    <dgm:pt modelId="{5C7DEF89-9F99-42DE-A473-0F4D047D1844}">
      <dgm:prSet/>
      <dgm:spPr/>
      <dgm:t>
        <a:bodyPr/>
        <a:lstStyle/>
        <a:p>
          <a:r>
            <a:rPr lang="en-US" dirty="0"/>
            <a:t>Toluene</a:t>
          </a:r>
        </a:p>
      </dgm:t>
    </dgm:pt>
    <dgm:pt modelId="{69173F02-EEBA-450F-9AE9-21028A929409}" type="parTrans" cxnId="{467AF442-6D65-4AE9-8F5E-4F5F89EB1E4B}">
      <dgm:prSet/>
      <dgm:spPr/>
      <dgm:t>
        <a:bodyPr/>
        <a:lstStyle/>
        <a:p>
          <a:endParaRPr lang="en-US"/>
        </a:p>
      </dgm:t>
    </dgm:pt>
    <dgm:pt modelId="{5FD1478B-0C66-48E4-904A-B9D76C74B94A}" type="sibTrans" cxnId="{467AF442-6D65-4AE9-8F5E-4F5F89EB1E4B}">
      <dgm:prSet/>
      <dgm:spPr/>
      <dgm:t>
        <a:bodyPr/>
        <a:lstStyle/>
        <a:p>
          <a:endParaRPr lang="en-US"/>
        </a:p>
      </dgm:t>
    </dgm:pt>
    <dgm:pt modelId="{C48897DF-CE4B-4BF7-8E9A-3E06E5183626}">
      <dgm:prSet/>
      <dgm:spPr/>
      <dgm:t>
        <a:bodyPr/>
        <a:lstStyle/>
        <a:p>
          <a:r>
            <a:rPr lang="en-US" dirty="0"/>
            <a:t>Headaches, sleepiness, confusion</a:t>
          </a:r>
        </a:p>
      </dgm:t>
    </dgm:pt>
    <dgm:pt modelId="{502E3713-6321-4AF3-86E0-A508A02380AF}" type="parTrans" cxnId="{E5B9F635-D7BC-45FC-AB4C-A94813433F86}">
      <dgm:prSet/>
      <dgm:spPr/>
      <dgm:t>
        <a:bodyPr/>
        <a:lstStyle/>
        <a:p>
          <a:endParaRPr lang="en-US"/>
        </a:p>
      </dgm:t>
    </dgm:pt>
    <dgm:pt modelId="{8C71E2FB-EBC7-4AD6-A54E-53D835EA5C16}" type="sibTrans" cxnId="{E5B9F635-D7BC-45FC-AB4C-A94813433F86}">
      <dgm:prSet/>
      <dgm:spPr/>
      <dgm:t>
        <a:bodyPr/>
        <a:lstStyle/>
        <a:p>
          <a:endParaRPr lang="en-US"/>
        </a:p>
      </dgm:t>
    </dgm:pt>
    <dgm:pt modelId="{0670B95E-1D64-4DED-B862-4359330E10F4}">
      <dgm:prSet/>
      <dgm:spPr/>
      <dgm:t>
        <a:bodyPr/>
        <a:lstStyle/>
        <a:p>
          <a:r>
            <a:rPr lang="en-US" dirty="0"/>
            <a:t>Possible permanent neurological problems</a:t>
          </a:r>
        </a:p>
      </dgm:t>
    </dgm:pt>
    <dgm:pt modelId="{44AFE668-526F-490E-B159-F50966A0250B}" type="parTrans" cxnId="{D71F9348-C9D4-47F0-B01C-31B26325D48E}">
      <dgm:prSet/>
      <dgm:spPr/>
      <dgm:t>
        <a:bodyPr/>
        <a:lstStyle/>
        <a:p>
          <a:endParaRPr lang="en-US"/>
        </a:p>
      </dgm:t>
    </dgm:pt>
    <dgm:pt modelId="{41710FF9-726A-4B0F-8254-B52B9C2ACB9A}" type="sibTrans" cxnId="{D71F9348-C9D4-47F0-B01C-31B26325D48E}">
      <dgm:prSet/>
      <dgm:spPr/>
      <dgm:t>
        <a:bodyPr/>
        <a:lstStyle/>
        <a:p>
          <a:endParaRPr lang="en-US"/>
        </a:p>
      </dgm:t>
    </dgm:pt>
    <dgm:pt modelId="{758B63CA-AC6A-48FA-B6EC-B5EB600E4DF0}">
      <dgm:prSet/>
      <dgm:spPr/>
      <dgm:t>
        <a:bodyPr/>
        <a:lstStyle/>
        <a:p>
          <a:r>
            <a:rPr lang="en-US" dirty="0"/>
            <a:t>Xylenes</a:t>
          </a:r>
        </a:p>
      </dgm:t>
    </dgm:pt>
    <dgm:pt modelId="{25ECD7D7-86A9-4E3E-AF6A-D9640CF04F4D}" type="parTrans" cxnId="{75364213-31B3-482F-AEAB-14A0254FBE27}">
      <dgm:prSet/>
      <dgm:spPr/>
      <dgm:t>
        <a:bodyPr/>
        <a:lstStyle/>
        <a:p>
          <a:endParaRPr lang="en-US"/>
        </a:p>
      </dgm:t>
    </dgm:pt>
    <dgm:pt modelId="{BF8A0311-642E-4AE1-BF51-39DA3E1F8461}" type="sibTrans" cxnId="{75364213-31B3-482F-AEAB-14A0254FBE27}">
      <dgm:prSet/>
      <dgm:spPr/>
      <dgm:t>
        <a:bodyPr/>
        <a:lstStyle/>
        <a:p>
          <a:endParaRPr lang="en-US"/>
        </a:p>
      </dgm:t>
    </dgm:pt>
    <dgm:pt modelId="{DFF251A1-D92F-435A-B5D0-9952AE9F2309}">
      <dgm:prSet/>
      <dgm:spPr/>
      <dgm:t>
        <a:bodyPr/>
        <a:lstStyle/>
        <a:p>
          <a:r>
            <a:rPr lang="en-US" dirty="0"/>
            <a:t>Eye, nose, throat, and skin irritation</a:t>
          </a:r>
        </a:p>
      </dgm:t>
    </dgm:pt>
    <dgm:pt modelId="{37B04575-AB9E-4F2A-B3F1-7B1DC63E94CC}" type="parTrans" cxnId="{A16D7F33-636D-4E34-A82C-AEFE06DDF129}">
      <dgm:prSet/>
      <dgm:spPr/>
      <dgm:t>
        <a:bodyPr/>
        <a:lstStyle/>
        <a:p>
          <a:endParaRPr lang="en-US"/>
        </a:p>
      </dgm:t>
    </dgm:pt>
    <dgm:pt modelId="{5463D4C8-D06F-4470-AAFE-65CD2B9D9F69}" type="sibTrans" cxnId="{A16D7F33-636D-4E34-A82C-AEFE06DDF129}">
      <dgm:prSet/>
      <dgm:spPr/>
      <dgm:t>
        <a:bodyPr/>
        <a:lstStyle/>
        <a:p>
          <a:endParaRPr lang="en-US"/>
        </a:p>
      </dgm:t>
    </dgm:pt>
    <dgm:pt modelId="{6052E105-E557-4E9F-887B-063887909B38}">
      <dgm:prSet/>
      <dgm:spPr/>
      <dgm:t>
        <a:bodyPr/>
        <a:lstStyle/>
        <a:p>
          <a:r>
            <a:rPr lang="en-US" dirty="0"/>
            <a:t>Possible permanent neurological effects</a:t>
          </a:r>
        </a:p>
      </dgm:t>
    </dgm:pt>
    <dgm:pt modelId="{532850A5-D0D3-4640-85A4-64E81792C788}" type="parTrans" cxnId="{D07C4BEA-3742-4F31-90BD-666FFE2A8D95}">
      <dgm:prSet/>
      <dgm:spPr/>
      <dgm:t>
        <a:bodyPr/>
        <a:lstStyle/>
        <a:p>
          <a:endParaRPr lang="en-US"/>
        </a:p>
      </dgm:t>
    </dgm:pt>
    <dgm:pt modelId="{E59F04AA-F8B9-43D2-8F6A-FD74915C3F84}" type="sibTrans" cxnId="{D07C4BEA-3742-4F31-90BD-666FFE2A8D95}">
      <dgm:prSet/>
      <dgm:spPr/>
      <dgm:t>
        <a:bodyPr/>
        <a:lstStyle/>
        <a:p>
          <a:endParaRPr lang="en-US"/>
        </a:p>
      </dgm:t>
    </dgm:pt>
    <dgm:pt modelId="{133D94D3-BC4C-4262-95A9-32D6EE71BFE4}" type="pres">
      <dgm:prSet presAssocID="{F6BF161F-9638-49F2-9A0F-C8FA68A83C9D}" presName="Name0" presStyleCnt="0">
        <dgm:presLayoutVars>
          <dgm:chPref val="3"/>
          <dgm:dir/>
          <dgm:animLvl val="lvl"/>
          <dgm:resizeHandles/>
        </dgm:presLayoutVars>
      </dgm:prSet>
      <dgm:spPr/>
    </dgm:pt>
    <dgm:pt modelId="{E0939F8D-CA00-4E0D-B1B8-C16531F290D8}" type="pres">
      <dgm:prSet presAssocID="{76CED5C1-6FD9-4F85-B791-C16F680AE116}" presName="horFlow" presStyleCnt="0"/>
      <dgm:spPr/>
    </dgm:pt>
    <dgm:pt modelId="{737D8535-A719-4FC5-9950-417A1D263215}" type="pres">
      <dgm:prSet presAssocID="{76CED5C1-6FD9-4F85-B791-C16F680AE116}" presName="bigChev" presStyleLbl="node1" presStyleIdx="0" presStyleCnt="4"/>
      <dgm:spPr/>
    </dgm:pt>
    <dgm:pt modelId="{91DA0B5A-57D6-480D-BCD3-411520CCDCF8}" type="pres">
      <dgm:prSet presAssocID="{E4F25156-846C-4893-AFEA-C7F3EC2740B8}" presName="parTrans" presStyleCnt="0"/>
      <dgm:spPr/>
    </dgm:pt>
    <dgm:pt modelId="{88D595BD-ABAD-4811-943D-E32249733113}" type="pres">
      <dgm:prSet presAssocID="{A5B72049-63DB-4DDB-A2D9-65202C8C64E4}" presName="node" presStyleLbl="alignAccFollowNode1" presStyleIdx="0" presStyleCnt="8">
        <dgm:presLayoutVars>
          <dgm:bulletEnabled val="1"/>
        </dgm:presLayoutVars>
      </dgm:prSet>
      <dgm:spPr/>
    </dgm:pt>
    <dgm:pt modelId="{8AA71AAA-507E-403B-AD8C-5AA54C663669}" type="pres">
      <dgm:prSet presAssocID="{6019CECB-0728-481E-9C97-B3A5211B36D5}" presName="sibTrans" presStyleCnt="0"/>
      <dgm:spPr/>
    </dgm:pt>
    <dgm:pt modelId="{17091E47-4E69-414A-8600-6D25266AFDE5}" type="pres">
      <dgm:prSet presAssocID="{C5EE4301-6063-4595-9712-451187C2A4D1}" presName="node" presStyleLbl="alignAccFollowNode1" presStyleIdx="1" presStyleCnt="8">
        <dgm:presLayoutVars>
          <dgm:bulletEnabled val="1"/>
        </dgm:presLayoutVars>
      </dgm:prSet>
      <dgm:spPr/>
    </dgm:pt>
    <dgm:pt modelId="{4335B4EA-D41E-4AB8-97BA-CD060A858804}" type="pres">
      <dgm:prSet presAssocID="{76CED5C1-6FD9-4F85-B791-C16F680AE116}" presName="vSp" presStyleCnt="0"/>
      <dgm:spPr/>
    </dgm:pt>
    <dgm:pt modelId="{36F8B26B-260C-4472-B7E3-8EF748A7BF40}" type="pres">
      <dgm:prSet presAssocID="{23DC1C1F-F60F-4DC4-BBDA-5F90DE4BFB82}" presName="horFlow" presStyleCnt="0"/>
      <dgm:spPr/>
    </dgm:pt>
    <dgm:pt modelId="{89E3B7B7-A40E-4994-8DA1-B431906BF460}" type="pres">
      <dgm:prSet presAssocID="{23DC1C1F-F60F-4DC4-BBDA-5F90DE4BFB82}" presName="bigChev" presStyleLbl="node1" presStyleIdx="1" presStyleCnt="4"/>
      <dgm:spPr/>
    </dgm:pt>
    <dgm:pt modelId="{1702766B-40AB-4597-994D-91EBCC1F7D2D}" type="pres">
      <dgm:prSet presAssocID="{AD779A49-62CF-4702-932A-85CF85199410}" presName="parTrans" presStyleCnt="0"/>
      <dgm:spPr/>
    </dgm:pt>
    <dgm:pt modelId="{C6633BFE-41AF-441E-AD0C-F80F6A7AE255}" type="pres">
      <dgm:prSet presAssocID="{A4D16B29-5AE2-4EFF-BABD-C78FBF3B823D}" presName="node" presStyleLbl="alignAccFollowNode1" presStyleIdx="2" presStyleCnt="8">
        <dgm:presLayoutVars>
          <dgm:bulletEnabled val="1"/>
        </dgm:presLayoutVars>
      </dgm:prSet>
      <dgm:spPr/>
    </dgm:pt>
    <dgm:pt modelId="{3062A206-4CE4-459C-91F8-2482F2239536}" type="pres">
      <dgm:prSet presAssocID="{A392D1FB-8104-4300-B2FA-C5FD8C0306B1}" presName="sibTrans" presStyleCnt="0"/>
      <dgm:spPr/>
    </dgm:pt>
    <dgm:pt modelId="{D78AA342-0D68-4FE0-A7FB-44790AEFAEE2}" type="pres">
      <dgm:prSet presAssocID="{452BAEDD-6178-4779-A09A-359891551718}" presName="node" presStyleLbl="alignAccFollowNode1" presStyleIdx="3" presStyleCnt="8">
        <dgm:presLayoutVars>
          <dgm:bulletEnabled val="1"/>
        </dgm:presLayoutVars>
      </dgm:prSet>
      <dgm:spPr/>
    </dgm:pt>
    <dgm:pt modelId="{7531C97D-3DD2-4B5F-9E95-FF45C2BC1EC7}" type="pres">
      <dgm:prSet presAssocID="{23DC1C1F-F60F-4DC4-BBDA-5F90DE4BFB82}" presName="vSp" presStyleCnt="0"/>
      <dgm:spPr/>
    </dgm:pt>
    <dgm:pt modelId="{09CEA539-B002-40CF-B12E-9038388109DE}" type="pres">
      <dgm:prSet presAssocID="{5C7DEF89-9F99-42DE-A473-0F4D047D1844}" presName="horFlow" presStyleCnt="0"/>
      <dgm:spPr/>
    </dgm:pt>
    <dgm:pt modelId="{56863758-EC5D-4744-88DD-E7A8DB404D65}" type="pres">
      <dgm:prSet presAssocID="{5C7DEF89-9F99-42DE-A473-0F4D047D1844}" presName="bigChev" presStyleLbl="node1" presStyleIdx="2" presStyleCnt="4"/>
      <dgm:spPr/>
    </dgm:pt>
    <dgm:pt modelId="{0F8F777B-F195-48ED-BAF4-B9F9383F38DF}" type="pres">
      <dgm:prSet presAssocID="{502E3713-6321-4AF3-86E0-A508A02380AF}" presName="parTrans" presStyleCnt="0"/>
      <dgm:spPr/>
    </dgm:pt>
    <dgm:pt modelId="{A9A7BBB1-8C7E-49BE-AF7E-332E3943A513}" type="pres">
      <dgm:prSet presAssocID="{C48897DF-CE4B-4BF7-8E9A-3E06E5183626}" presName="node" presStyleLbl="alignAccFollowNode1" presStyleIdx="4" presStyleCnt="8">
        <dgm:presLayoutVars>
          <dgm:bulletEnabled val="1"/>
        </dgm:presLayoutVars>
      </dgm:prSet>
      <dgm:spPr/>
    </dgm:pt>
    <dgm:pt modelId="{8EE74A6A-66C0-4888-B461-5EC3BDE1D35D}" type="pres">
      <dgm:prSet presAssocID="{8C71E2FB-EBC7-4AD6-A54E-53D835EA5C16}" presName="sibTrans" presStyleCnt="0"/>
      <dgm:spPr/>
    </dgm:pt>
    <dgm:pt modelId="{96CD3437-251C-4A41-952D-65EF8CECBAF5}" type="pres">
      <dgm:prSet presAssocID="{0670B95E-1D64-4DED-B862-4359330E10F4}" presName="node" presStyleLbl="alignAccFollowNode1" presStyleIdx="5" presStyleCnt="8">
        <dgm:presLayoutVars>
          <dgm:bulletEnabled val="1"/>
        </dgm:presLayoutVars>
      </dgm:prSet>
      <dgm:spPr/>
    </dgm:pt>
    <dgm:pt modelId="{05FCE913-7570-4626-AF18-76395E67EB75}" type="pres">
      <dgm:prSet presAssocID="{5C7DEF89-9F99-42DE-A473-0F4D047D1844}" presName="vSp" presStyleCnt="0"/>
      <dgm:spPr/>
    </dgm:pt>
    <dgm:pt modelId="{C280A4FD-FB89-46FB-8752-03F2AFE094F9}" type="pres">
      <dgm:prSet presAssocID="{758B63CA-AC6A-48FA-B6EC-B5EB600E4DF0}" presName="horFlow" presStyleCnt="0"/>
      <dgm:spPr/>
    </dgm:pt>
    <dgm:pt modelId="{C019EC77-9800-4E2B-90E0-C0DFC0563F33}" type="pres">
      <dgm:prSet presAssocID="{758B63CA-AC6A-48FA-B6EC-B5EB600E4DF0}" presName="bigChev" presStyleLbl="node1" presStyleIdx="3" presStyleCnt="4"/>
      <dgm:spPr/>
    </dgm:pt>
    <dgm:pt modelId="{5758659E-36EA-4F13-8400-D8DF1AD54DC7}" type="pres">
      <dgm:prSet presAssocID="{37B04575-AB9E-4F2A-B3F1-7B1DC63E94CC}" presName="parTrans" presStyleCnt="0"/>
      <dgm:spPr/>
    </dgm:pt>
    <dgm:pt modelId="{3B5E30ED-39A9-4C9B-A61A-82773E3359A1}" type="pres">
      <dgm:prSet presAssocID="{DFF251A1-D92F-435A-B5D0-9952AE9F2309}" presName="node" presStyleLbl="alignAccFollowNode1" presStyleIdx="6" presStyleCnt="8">
        <dgm:presLayoutVars>
          <dgm:bulletEnabled val="1"/>
        </dgm:presLayoutVars>
      </dgm:prSet>
      <dgm:spPr/>
    </dgm:pt>
    <dgm:pt modelId="{D960558F-0DBF-4806-8869-4302EEACA4D2}" type="pres">
      <dgm:prSet presAssocID="{5463D4C8-D06F-4470-AAFE-65CD2B9D9F69}" presName="sibTrans" presStyleCnt="0"/>
      <dgm:spPr/>
    </dgm:pt>
    <dgm:pt modelId="{E6E731D9-A4CF-4A48-8A84-E5FEAA739263}" type="pres">
      <dgm:prSet presAssocID="{6052E105-E557-4E9F-887B-063887909B38}" presName="node" presStyleLbl="alignAccFollowNode1" presStyleIdx="7" presStyleCnt="8">
        <dgm:presLayoutVars>
          <dgm:bulletEnabled val="1"/>
        </dgm:presLayoutVars>
      </dgm:prSet>
      <dgm:spPr/>
    </dgm:pt>
  </dgm:ptLst>
  <dgm:cxnLst>
    <dgm:cxn modelId="{75364213-31B3-482F-AEAB-14A0254FBE27}" srcId="{F6BF161F-9638-49F2-9A0F-C8FA68A83C9D}" destId="{758B63CA-AC6A-48FA-B6EC-B5EB600E4DF0}" srcOrd="3" destOrd="0" parTransId="{25ECD7D7-86A9-4E3E-AF6A-D9640CF04F4D}" sibTransId="{BF8A0311-642E-4AE1-BF51-39DA3E1F8461}"/>
    <dgm:cxn modelId="{A16D7F33-636D-4E34-A82C-AEFE06DDF129}" srcId="{758B63CA-AC6A-48FA-B6EC-B5EB600E4DF0}" destId="{DFF251A1-D92F-435A-B5D0-9952AE9F2309}" srcOrd="0" destOrd="0" parTransId="{37B04575-AB9E-4F2A-B3F1-7B1DC63E94CC}" sibTransId="{5463D4C8-D06F-4470-AAFE-65CD2B9D9F69}"/>
    <dgm:cxn modelId="{E5B9F635-D7BC-45FC-AB4C-A94813433F86}" srcId="{5C7DEF89-9F99-42DE-A473-0F4D047D1844}" destId="{C48897DF-CE4B-4BF7-8E9A-3E06E5183626}" srcOrd="0" destOrd="0" parTransId="{502E3713-6321-4AF3-86E0-A508A02380AF}" sibTransId="{8C71E2FB-EBC7-4AD6-A54E-53D835EA5C16}"/>
    <dgm:cxn modelId="{FD7D5B3E-01C2-4224-B202-44EC00C2D684}" type="presOf" srcId="{C48897DF-CE4B-4BF7-8E9A-3E06E5183626}" destId="{A9A7BBB1-8C7E-49BE-AF7E-332E3943A513}" srcOrd="0" destOrd="0" presId="urn:microsoft.com/office/officeart/2005/8/layout/lProcess3"/>
    <dgm:cxn modelId="{5725155F-D668-4917-AA50-3D4AEF274968}" srcId="{23DC1C1F-F60F-4DC4-BBDA-5F90DE4BFB82}" destId="{452BAEDD-6178-4779-A09A-359891551718}" srcOrd="1" destOrd="0" parTransId="{09BC203B-A1B6-4C16-BFDA-553912998335}" sibTransId="{1233BA6C-3C5F-48F8-8647-02816AE71ECC}"/>
    <dgm:cxn modelId="{467AF442-6D65-4AE9-8F5E-4F5F89EB1E4B}" srcId="{F6BF161F-9638-49F2-9A0F-C8FA68A83C9D}" destId="{5C7DEF89-9F99-42DE-A473-0F4D047D1844}" srcOrd="2" destOrd="0" parTransId="{69173F02-EEBA-450F-9AE9-21028A929409}" sibTransId="{5FD1478B-0C66-48E4-904A-B9D76C74B94A}"/>
    <dgm:cxn modelId="{48AF0165-B054-4038-B686-63D908182411}" srcId="{76CED5C1-6FD9-4F85-B791-C16F680AE116}" destId="{A5B72049-63DB-4DDB-A2D9-65202C8C64E4}" srcOrd="0" destOrd="0" parTransId="{E4F25156-846C-4893-AFEA-C7F3EC2740B8}" sibTransId="{6019CECB-0728-481E-9C97-B3A5211B36D5}"/>
    <dgm:cxn modelId="{D71F9348-C9D4-47F0-B01C-31B26325D48E}" srcId="{5C7DEF89-9F99-42DE-A473-0F4D047D1844}" destId="{0670B95E-1D64-4DED-B862-4359330E10F4}" srcOrd="1" destOrd="0" parTransId="{44AFE668-526F-490E-B159-F50966A0250B}" sibTransId="{41710FF9-726A-4B0F-8254-B52B9C2ACB9A}"/>
    <dgm:cxn modelId="{91DDE350-75F1-467B-8C09-6153EDEC0CF0}" type="presOf" srcId="{452BAEDD-6178-4779-A09A-359891551718}" destId="{D78AA342-0D68-4FE0-A7FB-44790AEFAEE2}" srcOrd="0" destOrd="0" presId="urn:microsoft.com/office/officeart/2005/8/layout/lProcess3"/>
    <dgm:cxn modelId="{431F7171-4CC6-4769-8E05-50D98F308A73}" type="presOf" srcId="{23DC1C1F-F60F-4DC4-BBDA-5F90DE4BFB82}" destId="{89E3B7B7-A40E-4994-8DA1-B431906BF460}" srcOrd="0" destOrd="0" presId="urn:microsoft.com/office/officeart/2005/8/layout/lProcess3"/>
    <dgm:cxn modelId="{A20BBA72-953B-4562-A464-83D1829CF976}" srcId="{F6BF161F-9638-49F2-9A0F-C8FA68A83C9D}" destId="{23DC1C1F-F60F-4DC4-BBDA-5F90DE4BFB82}" srcOrd="1" destOrd="0" parTransId="{1AB43932-21F2-4E29-B5A1-33AF603ECCEC}" sibTransId="{4BBD22F7-4E13-4AB5-9D1E-BCB847F1DE1E}"/>
    <dgm:cxn modelId="{FD76B453-0F81-423D-BDFC-E144EEE968DA}" type="presOf" srcId="{758B63CA-AC6A-48FA-B6EC-B5EB600E4DF0}" destId="{C019EC77-9800-4E2B-90E0-C0DFC0563F33}" srcOrd="0" destOrd="0" presId="urn:microsoft.com/office/officeart/2005/8/layout/lProcess3"/>
    <dgm:cxn modelId="{52616C75-DC14-42F1-B849-43465C654DC8}" type="presOf" srcId="{76CED5C1-6FD9-4F85-B791-C16F680AE116}" destId="{737D8535-A719-4FC5-9950-417A1D263215}" srcOrd="0" destOrd="0" presId="urn:microsoft.com/office/officeart/2005/8/layout/lProcess3"/>
    <dgm:cxn modelId="{C1A37157-73DF-46D6-82F0-67D044E3DE8D}" type="presOf" srcId="{5C7DEF89-9F99-42DE-A473-0F4D047D1844}" destId="{56863758-EC5D-4744-88DD-E7A8DB404D65}" srcOrd="0" destOrd="0" presId="urn:microsoft.com/office/officeart/2005/8/layout/lProcess3"/>
    <dgm:cxn modelId="{5D7ABD7E-DE59-47D1-9A84-53ECAEA16497}" type="presOf" srcId="{A4D16B29-5AE2-4EFF-BABD-C78FBF3B823D}" destId="{C6633BFE-41AF-441E-AD0C-F80F6A7AE255}" srcOrd="0" destOrd="0" presId="urn:microsoft.com/office/officeart/2005/8/layout/lProcess3"/>
    <dgm:cxn modelId="{A267A38F-0F5A-4BDC-8B24-C581147A9E6E}" srcId="{76CED5C1-6FD9-4F85-B791-C16F680AE116}" destId="{C5EE4301-6063-4595-9712-451187C2A4D1}" srcOrd="1" destOrd="0" parTransId="{D17F0CB4-60F7-43E2-9EC0-E7394A583DFE}" sibTransId="{F8004FBA-A39A-4E97-AA1C-8B1531854403}"/>
    <dgm:cxn modelId="{7BBE43A1-F25F-4EC9-B8E7-63A2B9D5E855}" srcId="{23DC1C1F-F60F-4DC4-BBDA-5F90DE4BFB82}" destId="{A4D16B29-5AE2-4EFF-BABD-C78FBF3B823D}" srcOrd="0" destOrd="0" parTransId="{AD779A49-62CF-4702-932A-85CF85199410}" sibTransId="{A392D1FB-8104-4300-B2FA-C5FD8C0306B1}"/>
    <dgm:cxn modelId="{A3A9CEA1-2C50-4ABA-A284-F8F1A0AFCFEE}" type="presOf" srcId="{6052E105-E557-4E9F-887B-063887909B38}" destId="{E6E731D9-A4CF-4A48-8A84-E5FEAA739263}" srcOrd="0" destOrd="0" presId="urn:microsoft.com/office/officeart/2005/8/layout/lProcess3"/>
    <dgm:cxn modelId="{14ABE0B4-F6A8-4CDF-AFE6-94392F33927D}" type="presOf" srcId="{C5EE4301-6063-4595-9712-451187C2A4D1}" destId="{17091E47-4E69-414A-8600-6D25266AFDE5}" srcOrd="0" destOrd="0" presId="urn:microsoft.com/office/officeart/2005/8/layout/lProcess3"/>
    <dgm:cxn modelId="{8DBFCBB5-99C7-4FC5-A3AE-D341925A0A69}" type="presOf" srcId="{DFF251A1-D92F-435A-B5D0-9952AE9F2309}" destId="{3B5E30ED-39A9-4C9B-A61A-82773E3359A1}" srcOrd="0" destOrd="0" presId="urn:microsoft.com/office/officeart/2005/8/layout/lProcess3"/>
    <dgm:cxn modelId="{EB0A3ACA-E572-430D-8DF2-C2C69D71E6A3}" srcId="{F6BF161F-9638-49F2-9A0F-C8FA68A83C9D}" destId="{76CED5C1-6FD9-4F85-B791-C16F680AE116}" srcOrd="0" destOrd="0" parTransId="{7CF01D14-217C-4C70-A690-74F0B142E3EF}" sibTransId="{0D727978-5D31-4236-BD99-7FF50D6E34AB}"/>
    <dgm:cxn modelId="{D6D7E2E2-4014-48AA-945A-948151E6FB49}" type="presOf" srcId="{A5B72049-63DB-4DDB-A2D9-65202C8C64E4}" destId="{88D595BD-ABAD-4811-943D-E32249733113}" srcOrd="0" destOrd="0" presId="urn:microsoft.com/office/officeart/2005/8/layout/lProcess3"/>
    <dgm:cxn modelId="{D07C4BEA-3742-4F31-90BD-666FFE2A8D95}" srcId="{758B63CA-AC6A-48FA-B6EC-B5EB600E4DF0}" destId="{6052E105-E557-4E9F-887B-063887909B38}" srcOrd="1" destOrd="0" parTransId="{532850A5-D0D3-4640-85A4-64E81792C788}" sibTransId="{E59F04AA-F8B9-43D2-8F6A-FD74915C3F84}"/>
    <dgm:cxn modelId="{7FF7ECF3-B3E3-47EC-BF43-EC7893966C35}" type="presOf" srcId="{F6BF161F-9638-49F2-9A0F-C8FA68A83C9D}" destId="{133D94D3-BC4C-4262-95A9-32D6EE71BFE4}" srcOrd="0" destOrd="0" presId="urn:microsoft.com/office/officeart/2005/8/layout/lProcess3"/>
    <dgm:cxn modelId="{E824B7FC-7C15-4734-9CED-07C4D97DBE98}" type="presOf" srcId="{0670B95E-1D64-4DED-B862-4359330E10F4}" destId="{96CD3437-251C-4A41-952D-65EF8CECBAF5}" srcOrd="0" destOrd="0" presId="urn:microsoft.com/office/officeart/2005/8/layout/lProcess3"/>
    <dgm:cxn modelId="{CE7026DA-1F94-4F93-BC7D-25F0EDB0187B}" type="presParOf" srcId="{133D94D3-BC4C-4262-95A9-32D6EE71BFE4}" destId="{E0939F8D-CA00-4E0D-B1B8-C16531F290D8}" srcOrd="0" destOrd="0" presId="urn:microsoft.com/office/officeart/2005/8/layout/lProcess3"/>
    <dgm:cxn modelId="{25ED023E-F103-4D97-9527-40311A53B23C}" type="presParOf" srcId="{E0939F8D-CA00-4E0D-B1B8-C16531F290D8}" destId="{737D8535-A719-4FC5-9950-417A1D263215}" srcOrd="0" destOrd="0" presId="urn:microsoft.com/office/officeart/2005/8/layout/lProcess3"/>
    <dgm:cxn modelId="{0CDE0A8A-6357-4C5F-8778-29FD3F9284F0}" type="presParOf" srcId="{E0939F8D-CA00-4E0D-B1B8-C16531F290D8}" destId="{91DA0B5A-57D6-480D-BCD3-411520CCDCF8}" srcOrd="1" destOrd="0" presId="urn:microsoft.com/office/officeart/2005/8/layout/lProcess3"/>
    <dgm:cxn modelId="{BD2CC132-8917-45C7-BCFC-8761A7DEAF43}" type="presParOf" srcId="{E0939F8D-CA00-4E0D-B1B8-C16531F290D8}" destId="{88D595BD-ABAD-4811-943D-E32249733113}" srcOrd="2" destOrd="0" presId="urn:microsoft.com/office/officeart/2005/8/layout/lProcess3"/>
    <dgm:cxn modelId="{BB6AD711-D984-4E08-917F-56D8FE949FE4}" type="presParOf" srcId="{E0939F8D-CA00-4E0D-B1B8-C16531F290D8}" destId="{8AA71AAA-507E-403B-AD8C-5AA54C663669}" srcOrd="3" destOrd="0" presId="urn:microsoft.com/office/officeart/2005/8/layout/lProcess3"/>
    <dgm:cxn modelId="{6FEB8974-A2D8-4424-8CF7-E6471466AE17}" type="presParOf" srcId="{E0939F8D-CA00-4E0D-B1B8-C16531F290D8}" destId="{17091E47-4E69-414A-8600-6D25266AFDE5}" srcOrd="4" destOrd="0" presId="urn:microsoft.com/office/officeart/2005/8/layout/lProcess3"/>
    <dgm:cxn modelId="{49F5E15A-2892-46CE-B527-F08DF0071A45}" type="presParOf" srcId="{133D94D3-BC4C-4262-95A9-32D6EE71BFE4}" destId="{4335B4EA-D41E-4AB8-97BA-CD060A858804}" srcOrd="1" destOrd="0" presId="urn:microsoft.com/office/officeart/2005/8/layout/lProcess3"/>
    <dgm:cxn modelId="{CB4FEFF5-1140-48EB-9EFA-AC5BA9722AEA}" type="presParOf" srcId="{133D94D3-BC4C-4262-95A9-32D6EE71BFE4}" destId="{36F8B26B-260C-4472-B7E3-8EF748A7BF40}" srcOrd="2" destOrd="0" presId="urn:microsoft.com/office/officeart/2005/8/layout/lProcess3"/>
    <dgm:cxn modelId="{AD2F287E-DC9D-4849-915A-987B736D5425}" type="presParOf" srcId="{36F8B26B-260C-4472-B7E3-8EF748A7BF40}" destId="{89E3B7B7-A40E-4994-8DA1-B431906BF460}" srcOrd="0" destOrd="0" presId="urn:microsoft.com/office/officeart/2005/8/layout/lProcess3"/>
    <dgm:cxn modelId="{A277B0FA-6DD2-4379-AF1A-E95CF229D956}" type="presParOf" srcId="{36F8B26B-260C-4472-B7E3-8EF748A7BF40}" destId="{1702766B-40AB-4597-994D-91EBCC1F7D2D}" srcOrd="1" destOrd="0" presId="urn:microsoft.com/office/officeart/2005/8/layout/lProcess3"/>
    <dgm:cxn modelId="{136CE8EF-79AF-4060-9C27-7690CA3C65E1}" type="presParOf" srcId="{36F8B26B-260C-4472-B7E3-8EF748A7BF40}" destId="{C6633BFE-41AF-441E-AD0C-F80F6A7AE255}" srcOrd="2" destOrd="0" presId="urn:microsoft.com/office/officeart/2005/8/layout/lProcess3"/>
    <dgm:cxn modelId="{029500BB-D4A1-4BD1-8352-7C0824B9C2F1}" type="presParOf" srcId="{36F8B26B-260C-4472-B7E3-8EF748A7BF40}" destId="{3062A206-4CE4-459C-91F8-2482F2239536}" srcOrd="3" destOrd="0" presId="urn:microsoft.com/office/officeart/2005/8/layout/lProcess3"/>
    <dgm:cxn modelId="{BED3EEF2-68E2-4AAC-AFAA-EFFE21EEF3D9}" type="presParOf" srcId="{36F8B26B-260C-4472-B7E3-8EF748A7BF40}" destId="{D78AA342-0D68-4FE0-A7FB-44790AEFAEE2}" srcOrd="4" destOrd="0" presId="urn:microsoft.com/office/officeart/2005/8/layout/lProcess3"/>
    <dgm:cxn modelId="{BC664127-9A58-46D8-9375-025E5F63C57A}" type="presParOf" srcId="{133D94D3-BC4C-4262-95A9-32D6EE71BFE4}" destId="{7531C97D-3DD2-4B5F-9E95-FF45C2BC1EC7}" srcOrd="3" destOrd="0" presId="urn:microsoft.com/office/officeart/2005/8/layout/lProcess3"/>
    <dgm:cxn modelId="{63B0BF31-F287-4367-8010-07940B2AA909}" type="presParOf" srcId="{133D94D3-BC4C-4262-95A9-32D6EE71BFE4}" destId="{09CEA539-B002-40CF-B12E-9038388109DE}" srcOrd="4" destOrd="0" presId="urn:microsoft.com/office/officeart/2005/8/layout/lProcess3"/>
    <dgm:cxn modelId="{7FB86FB7-4875-4E15-B300-76CCBFFFE812}" type="presParOf" srcId="{09CEA539-B002-40CF-B12E-9038388109DE}" destId="{56863758-EC5D-4744-88DD-E7A8DB404D65}" srcOrd="0" destOrd="0" presId="urn:microsoft.com/office/officeart/2005/8/layout/lProcess3"/>
    <dgm:cxn modelId="{6D877DA7-19A4-43C6-9531-F792CA55AC38}" type="presParOf" srcId="{09CEA539-B002-40CF-B12E-9038388109DE}" destId="{0F8F777B-F195-48ED-BAF4-B9F9383F38DF}" srcOrd="1" destOrd="0" presId="urn:microsoft.com/office/officeart/2005/8/layout/lProcess3"/>
    <dgm:cxn modelId="{BF5AB97B-9327-40AE-9F79-7A3E04CA66DF}" type="presParOf" srcId="{09CEA539-B002-40CF-B12E-9038388109DE}" destId="{A9A7BBB1-8C7E-49BE-AF7E-332E3943A513}" srcOrd="2" destOrd="0" presId="urn:microsoft.com/office/officeart/2005/8/layout/lProcess3"/>
    <dgm:cxn modelId="{52FC9CB9-693E-4A6B-A508-BD820F169511}" type="presParOf" srcId="{09CEA539-B002-40CF-B12E-9038388109DE}" destId="{8EE74A6A-66C0-4888-B461-5EC3BDE1D35D}" srcOrd="3" destOrd="0" presId="urn:microsoft.com/office/officeart/2005/8/layout/lProcess3"/>
    <dgm:cxn modelId="{B891E8C9-F18F-44E0-B301-EE9323B9BF6D}" type="presParOf" srcId="{09CEA539-B002-40CF-B12E-9038388109DE}" destId="{96CD3437-251C-4A41-952D-65EF8CECBAF5}" srcOrd="4" destOrd="0" presId="urn:microsoft.com/office/officeart/2005/8/layout/lProcess3"/>
    <dgm:cxn modelId="{52337DA3-7066-4CEB-805E-60E282B9AD00}" type="presParOf" srcId="{133D94D3-BC4C-4262-95A9-32D6EE71BFE4}" destId="{05FCE913-7570-4626-AF18-76395E67EB75}" srcOrd="5" destOrd="0" presId="urn:microsoft.com/office/officeart/2005/8/layout/lProcess3"/>
    <dgm:cxn modelId="{2695B8A6-30A0-49D4-BD2E-B7C90E8AF997}" type="presParOf" srcId="{133D94D3-BC4C-4262-95A9-32D6EE71BFE4}" destId="{C280A4FD-FB89-46FB-8752-03F2AFE094F9}" srcOrd="6" destOrd="0" presId="urn:microsoft.com/office/officeart/2005/8/layout/lProcess3"/>
    <dgm:cxn modelId="{CF782B22-8303-42BF-ABBD-2513CC2D5CF3}" type="presParOf" srcId="{C280A4FD-FB89-46FB-8752-03F2AFE094F9}" destId="{C019EC77-9800-4E2B-90E0-C0DFC0563F33}" srcOrd="0" destOrd="0" presId="urn:microsoft.com/office/officeart/2005/8/layout/lProcess3"/>
    <dgm:cxn modelId="{989AF0A1-707D-40A0-B016-9A86C9AC1299}" type="presParOf" srcId="{C280A4FD-FB89-46FB-8752-03F2AFE094F9}" destId="{5758659E-36EA-4F13-8400-D8DF1AD54DC7}" srcOrd="1" destOrd="0" presId="urn:microsoft.com/office/officeart/2005/8/layout/lProcess3"/>
    <dgm:cxn modelId="{9DE3F4E8-98B3-45AE-A2D9-B4945C18D1F9}" type="presParOf" srcId="{C280A4FD-FB89-46FB-8752-03F2AFE094F9}" destId="{3B5E30ED-39A9-4C9B-A61A-82773E3359A1}" srcOrd="2" destOrd="0" presId="urn:microsoft.com/office/officeart/2005/8/layout/lProcess3"/>
    <dgm:cxn modelId="{E7F554D8-2CFF-439A-9536-4E38A95DD10B}" type="presParOf" srcId="{C280A4FD-FB89-46FB-8752-03F2AFE094F9}" destId="{D960558F-0DBF-4806-8869-4302EEACA4D2}" srcOrd="3" destOrd="0" presId="urn:microsoft.com/office/officeart/2005/8/layout/lProcess3"/>
    <dgm:cxn modelId="{EBA2CF79-3DDB-4EF5-A120-767BF8A23809}" type="presParOf" srcId="{C280A4FD-FB89-46FB-8752-03F2AFE094F9}" destId="{E6E731D9-A4CF-4A48-8A84-E5FEAA73926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BF161F-9638-49F2-9A0F-C8FA68A83C9D}" type="doc">
      <dgm:prSet loTypeId="urn:microsoft.com/office/officeart/2005/8/layout/lProcess3" loCatId="process" qsTypeId="urn:microsoft.com/office/officeart/2005/8/quickstyle/simple1" qsCatId="simple" csTypeId="urn:microsoft.com/office/officeart/2005/8/colors/accent1_2" csCatId="accent1" phldr="1"/>
      <dgm:spPr/>
    </dgm:pt>
    <dgm:pt modelId="{76CED5C1-6FD9-4F85-B791-C16F680AE116}">
      <dgm:prSet phldrT="[Text]"/>
      <dgm:spPr/>
      <dgm:t>
        <a:bodyPr/>
        <a:lstStyle/>
        <a:p>
          <a:r>
            <a:rPr lang="en-US" dirty="0"/>
            <a:t>Formaldehyde</a:t>
          </a:r>
        </a:p>
      </dgm:t>
    </dgm:pt>
    <dgm:pt modelId="{7CF01D14-217C-4C70-A690-74F0B142E3EF}" type="parTrans" cxnId="{EB0A3ACA-E572-430D-8DF2-C2C69D71E6A3}">
      <dgm:prSet/>
      <dgm:spPr/>
      <dgm:t>
        <a:bodyPr/>
        <a:lstStyle/>
        <a:p>
          <a:endParaRPr lang="en-US"/>
        </a:p>
      </dgm:t>
    </dgm:pt>
    <dgm:pt modelId="{0D727978-5D31-4236-BD99-7FF50D6E34AB}" type="sibTrans" cxnId="{EB0A3ACA-E572-430D-8DF2-C2C69D71E6A3}">
      <dgm:prSet/>
      <dgm:spPr/>
      <dgm:t>
        <a:bodyPr/>
        <a:lstStyle/>
        <a:p>
          <a:endParaRPr lang="en-US"/>
        </a:p>
      </dgm:t>
    </dgm:pt>
    <dgm:pt modelId="{A5B72049-63DB-4DDB-A2D9-65202C8C64E4}">
      <dgm:prSet phldrT="[Text]" custT="1"/>
      <dgm:spPr/>
      <dgm:t>
        <a:bodyPr/>
        <a:lstStyle/>
        <a:p>
          <a:r>
            <a:rPr lang="en-US" sz="2400" dirty="0"/>
            <a:t>Nose &amp; eye irritation, impaired short term memory, asthma attacks</a:t>
          </a:r>
        </a:p>
      </dgm:t>
    </dgm:pt>
    <dgm:pt modelId="{E4F25156-846C-4893-AFEA-C7F3EC2740B8}" type="parTrans" cxnId="{48AF0165-B054-4038-B686-63D908182411}">
      <dgm:prSet/>
      <dgm:spPr/>
      <dgm:t>
        <a:bodyPr/>
        <a:lstStyle/>
        <a:p>
          <a:endParaRPr lang="en-US"/>
        </a:p>
      </dgm:t>
    </dgm:pt>
    <dgm:pt modelId="{6019CECB-0728-481E-9C97-B3A5211B36D5}" type="sibTrans" cxnId="{48AF0165-B054-4038-B686-63D908182411}">
      <dgm:prSet/>
      <dgm:spPr/>
      <dgm:t>
        <a:bodyPr/>
        <a:lstStyle/>
        <a:p>
          <a:endParaRPr lang="en-US"/>
        </a:p>
      </dgm:t>
    </dgm:pt>
    <dgm:pt modelId="{C5EE4301-6063-4595-9712-451187C2A4D1}">
      <dgm:prSet phldrT="[Text]"/>
      <dgm:spPr/>
      <dgm:t>
        <a:bodyPr/>
        <a:lstStyle/>
        <a:p>
          <a:r>
            <a:rPr lang="en-US" dirty="0"/>
            <a:t>Asthma, eczema, nasal &amp; throat cancer</a:t>
          </a:r>
        </a:p>
      </dgm:t>
    </dgm:pt>
    <dgm:pt modelId="{D17F0CB4-60F7-43E2-9EC0-E7394A583DFE}" type="parTrans" cxnId="{A267A38F-0F5A-4BDC-8B24-C581147A9E6E}">
      <dgm:prSet/>
      <dgm:spPr/>
      <dgm:t>
        <a:bodyPr/>
        <a:lstStyle/>
        <a:p>
          <a:endParaRPr lang="en-US"/>
        </a:p>
      </dgm:t>
    </dgm:pt>
    <dgm:pt modelId="{F8004FBA-A39A-4E97-AA1C-8B1531854403}" type="sibTrans" cxnId="{A267A38F-0F5A-4BDC-8B24-C581147A9E6E}">
      <dgm:prSet/>
      <dgm:spPr/>
      <dgm:t>
        <a:bodyPr/>
        <a:lstStyle/>
        <a:p>
          <a:endParaRPr lang="en-US"/>
        </a:p>
      </dgm:t>
    </dgm:pt>
    <dgm:pt modelId="{A4D16B29-5AE2-4EFF-BABD-C78FBF3B823D}">
      <dgm:prSet phldrT="[Text]"/>
      <dgm:spPr/>
      <dgm:t>
        <a:bodyPr/>
        <a:lstStyle/>
        <a:p>
          <a:r>
            <a:rPr lang="en-US" dirty="0"/>
            <a:t>Eye, nose, throat &amp; lung irritation, headaches dizziness, nausea</a:t>
          </a:r>
        </a:p>
      </dgm:t>
    </dgm:pt>
    <dgm:pt modelId="{AD779A49-62CF-4702-932A-85CF85199410}" type="parTrans" cxnId="{7BBE43A1-F25F-4EC9-B8E7-63A2B9D5E855}">
      <dgm:prSet/>
      <dgm:spPr/>
      <dgm:t>
        <a:bodyPr/>
        <a:lstStyle/>
        <a:p>
          <a:endParaRPr lang="en-US"/>
        </a:p>
      </dgm:t>
    </dgm:pt>
    <dgm:pt modelId="{A392D1FB-8104-4300-B2FA-C5FD8C0306B1}" type="sibTrans" cxnId="{7BBE43A1-F25F-4EC9-B8E7-63A2B9D5E855}">
      <dgm:prSet/>
      <dgm:spPr/>
      <dgm:t>
        <a:bodyPr/>
        <a:lstStyle/>
        <a:p>
          <a:endParaRPr lang="en-US"/>
        </a:p>
      </dgm:t>
    </dgm:pt>
    <dgm:pt modelId="{452BAEDD-6178-4779-A09A-359891551718}">
      <dgm:prSet/>
      <dgm:spPr/>
      <dgm:t>
        <a:bodyPr/>
        <a:lstStyle/>
        <a:p>
          <a:r>
            <a:rPr lang="en-US" dirty="0"/>
            <a:t>Worsening respiratory disease, lung cancer</a:t>
          </a:r>
        </a:p>
      </dgm:t>
    </dgm:pt>
    <dgm:pt modelId="{09BC203B-A1B6-4C16-BFDA-553912998335}" type="parTrans" cxnId="{5725155F-D668-4917-AA50-3D4AEF274968}">
      <dgm:prSet/>
      <dgm:spPr/>
      <dgm:t>
        <a:bodyPr/>
        <a:lstStyle/>
        <a:p>
          <a:endParaRPr lang="en-US"/>
        </a:p>
      </dgm:t>
    </dgm:pt>
    <dgm:pt modelId="{1233BA6C-3C5F-48F8-8647-02816AE71ECC}" type="sibTrans" cxnId="{5725155F-D668-4917-AA50-3D4AEF274968}">
      <dgm:prSet/>
      <dgm:spPr/>
      <dgm:t>
        <a:bodyPr/>
        <a:lstStyle/>
        <a:p>
          <a:endParaRPr lang="en-US"/>
        </a:p>
      </dgm:t>
    </dgm:pt>
    <dgm:pt modelId="{23DC1C1F-F60F-4DC4-BBDA-5F90DE4BFB82}">
      <dgm:prSet custT="1"/>
      <dgm:spPr/>
      <dgm:t>
        <a:bodyPr/>
        <a:lstStyle/>
        <a:p>
          <a:r>
            <a:rPr lang="en-US" sz="3900" dirty="0"/>
            <a:t>Diesel Exhaust   </a:t>
          </a:r>
          <a:r>
            <a:rPr lang="en-US" sz="2400" dirty="0"/>
            <a:t>VOCs &amp; PM2.5</a:t>
          </a:r>
        </a:p>
      </dgm:t>
    </dgm:pt>
    <dgm:pt modelId="{1AB43932-21F2-4E29-B5A1-33AF603ECCEC}" type="parTrans" cxnId="{A20BBA72-953B-4562-A464-83D1829CF976}">
      <dgm:prSet/>
      <dgm:spPr/>
      <dgm:t>
        <a:bodyPr/>
        <a:lstStyle/>
        <a:p>
          <a:endParaRPr lang="en-US"/>
        </a:p>
      </dgm:t>
    </dgm:pt>
    <dgm:pt modelId="{4BBD22F7-4E13-4AB5-9D1E-BCB847F1DE1E}" type="sibTrans" cxnId="{A20BBA72-953B-4562-A464-83D1829CF976}">
      <dgm:prSet/>
      <dgm:spPr/>
      <dgm:t>
        <a:bodyPr/>
        <a:lstStyle/>
        <a:p>
          <a:endParaRPr lang="en-US"/>
        </a:p>
      </dgm:t>
    </dgm:pt>
    <dgm:pt modelId="{5C7DEF89-9F99-42DE-A473-0F4D047D1844}">
      <dgm:prSet/>
      <dgm:spPr/>
      <dgm:t>
        <a:bodyPr/>
        <a:lstStyle/>
        <a:p>
          <a:r>
            <a:rPr lang="en-US" dirty="0"/>
            <a:t>Particulate Matter 2.5</a:t>
          </a:r>
        </a:p>
      </dgm:t>
    </dgm:pt>
    <dgm:pt modelId="{69173F02-EEBA-450F-9AE9-21028A929409}" type="parTrans" cxnId="{467AF442-6D65-4AE9-8F5E-4F5F89EB1E4B}">
      <dgm:prSet/>
      <dgm:spPr/>
      <dgm:t>
        <a:bodyPr/>
        <a:lstStyle/>
        <a:p>
          <a:endParaRPr lang="en-US"/>
        </a:p>
      </dgm:t>
    </dgm:pt>
    <dgm:pt modelId="{5FD1478B-0C66-48E4-904A-B9D76C74B94A}" type="sibTrans" cxnId="{467AF442-6D65-4AE9-8F5E-4F5F89EB1E4B}">
      <dgm:prSet/>
      <dgm:spPr/>
      <dgm:t>
        <a:bodyPr/>
        <a:lstStyle/>
        <a:p>
          <a:endParaRPr lang="en-US"/>
        </a:p>
      </dgm:t>
    </dgm:pt>
    <dgm:pt modelId="{C48897DF-CE4B-4BF7-8E9A-3E06E5183626}">
      <dgm:prSet/>
      <dgm:spPr/>
      <dgm:t>
        <a:bodyPr/>
        <a:lstStyle/>
        <a:p>
          <a:r>
            <a:rPr lang="en-US" dirty="0"/>
            <a:t>Asthma attacks, acute bronchitis, possible heart attacks</a:t>
          </a:r>
        </a:p>
      </dgm:t>
    </dgm:pt>
    <dgm:pt modelId="{502E3713-6321-4AF3-86E0-A508A02380AF}" type="parTrans" cxnId="{E5B9F635-D7BC-45FC-AB4C-A94813433F86}">
      <dgm:prSet/>
      <dgm:spPr/>
      <dgm:t>
        <a:bodyPr/>
        <a:lstStyle/>
        <a:p>
          <a:endParaRPr lang="en-US"/>
        </a:p>
      </dgm:t>
    </dgm:pt>
    <dgm:pt modelId="{8C71E2FB-EBC7-4AD6-A54E-53D835EA5C16}" type="sibTrans" cxnId="{E5B9F635-D7BC-45FC-AB4C-A94813433F86}">
      <dgm:prSet/>
      <dgm:spPr/>
      <dgm:t>
        <a:bodyPr/>
        <a:lstStyle/>
        <a:p>
          <a:endParaRPr lang="en-US"/>
        </a:p>
      </dgm:t>
    </dgm:pt>
    <dgm:pt modelId="{0670B95E-1D64-4DED-B862-4359330E10F4}">
      <dgm:prSet/>
      <dgm:spPr/>
      <dgm:t>
        <a:bodyPr/>
        <a:lstStyle/>
        <a:p>
          <a:r>
            <a:rPr lang="en-US" dirty="0"/>
            <a:t>Reduced lung function, chronic bronchitis</a:t>
          </a:r>
        </a:p>
      </dgm:t>
    </dgm:pt>
    <dgm:pt modelId="{44AFE668-526F-490E-B159-F50966A0250B}" type="parTrans" cxnId="{D71F9348-C9D4-47F0-B01C-31B26325D48E}">
      <dgm:prSet/>
      <dgm:spPr/>
      <dgm:t>
        <a:bodyPr/>
        <a:lstStyle/>
        <a:p>
          <a:endParaRPr lang="en-US"/>
        </a:p>
      </dgm:t>
    </dgm:pt>
    <dgm:pt modelId="{41710FF9-726A-4B0F-8254-B52B9C2ACB9A}" type="sibTrans" cxnId="{D71F9348-C9D4-47F0-B01C-31B26325D48E}">
      <dgm:prSet/>
      <dgm:spPr/>
      <dgm:t>
        <a:bodyPr/>
        <a:lstStyle/>
        <a:p>
          <a:endParaRPr lang="en-US"/>
        </a:p>
      </dgm:t>
    </dgm:pt>
    <dgm:pt modelId="{133D94D3-BC4C-4262-95A9-32D6EE71BFE4}" type="pres">
      <dgm:prSet presAssocID="{F6BF161F-9638-49F2-9A0F-C8FA68A83C9D}" presName="Name0" presStyleCnt="0">
        <dgm:presLayoutVars>
          <dgm:chPref val="3"/>
          <dgm:dir/>
          <dgm:animLvl val="lvl"/>
          <dgm:resizeHandles/>
        </dgm:presLayoutVars>
      </dgm:prSet>
      <dgm:spPr/>
    </dgm:pt>
    <dgm:pt modelId="{E0939F8D-CA00-4E0D-B1B8-C16531F290D8}" type="pres">
      <dgm:prSet presAssocID="{76CED5C1-6FD9-4F85-B791-C16F680AE116}" presName="horFlow" presStyleCnt="0"/>
      <dgm:spPr/>
    </dgm:pt>
    <dgm:pt modelId="{737D8535-A719-4FC5-9950-417A1D263215}" type="pres">
      <dgm:prSet presAssocID="{76CED5C1-6FD9-4F85-B791-C16F680AE116}" presName="bigChev" presStyleLbl="node1" presStyleIdx="0" presStyleCnt="3"/>
      <dgm:spPr/>
    </dgm:pt>
    <dgm:pt modelId="{91DA0B5A-57D6-480D-BCD3-411520CCDCF8}" type="pres">
      <dgm:prSet presAssocID="{E4F25156-846C-4893-AFEA-C7F3EC2740B8}" presName="parTrans" presStyleCnt="0"/>
      <dgm:spPr/>
    </dgm:pt>
    <dgm:pt modelId="{88D595BD-ABAD-4811-943D-E32249733113}" type="pres">
      <dgm:prSet presAssocID="{A5B72049-63DB-4DDB-A2D9-65202C8C64E4}" presName="node" presStyleLbl="alignAccFollowNode1" presStyleIdx="0" presStyleCnt="6">
        <dgm:presLayoutVars>
          <dgm:bulletEnabled val="1"/>
        </dgm:presLayoutVars>
      </dgm:prSet>
      <dgm:spPr/>
    </dgm:pt>
    <dgm:pt modelId="{8AA71AAA-507E-403B-AD8C-5AA54C663669}" type="pres">
      <dgm:prSet presAssocID="{6019CECB-0728-481E-9C97-B3A5211B36D5}" presName="sibTrans" presStyleCnt="0"/>
      <dgm:spPr/>
    </dgm:pt>
    <dgm:pt modelId="{17091E47-4E69-414A-8600-6D25266AFDE5}" type="pres">
      <dgm:prSet presAssocID="{C5EE4301-6063-4595-9712-451187C2A4D1}" presName="node" presStyleLbl="alignAccFollowNode1" presStyleIdx="1" presStyleCnt="6">
        <dgm:presLayoutVars>
          <dgm:bulletEnabled val="1"/>
        </dgm:presLayoutVars>
      </dgm:prSet>
      <dgm:spPr/>
    </dgm:pt>
    <dgm:pt modelId="{4335B4EA-D41E-4AB8-97BA-CD060A858804}" type="pres">
      <dgm:prSet presAssocID="{76CED5C1-6FD9-4F85-B791-C16F680AE116}" presName="vSp" presStyleCnt="0"/>
      <dgm:spPr/>
    </dgm:pt>
    <dgm:pt modelId="{36F8B26B-260C-4472-B7E3-8EF748A7BF40}" type="pres">
      <dgm:prSet presAssocID="{23DC1C1F-F60F-4DC4-BBDA-5F90DE4BFB82}" presName="horFlow" presStyleCnt="0"/>
      <dgm:spPr/>
    </dgm:pt>
    <dgm:pt modelId="{89E3B7B7-A40E-4994-8DA1-B431906BF460}" type="pres">
      <dgm:prSet presAssocID="{23DC1C1F-F60F-4DC4-BBDA-5F90DE4BFB82}" presName="bigChev" presStyleLbl="node1" presStyleIdx="1" presStyleCnt="3"/>
      <dgm:spPr/>
    </dgm:pt>
    <dgm:pt modelId="{1702766B-40AB-4597-994D-91EBCC1F7D2D}" type="pres">
      <dgm:prSet presAssocID="{AD779A49-62CF-4702-932A-85CF85199410}" presName="parTrans" presStyleCnt="0"/>
      <dgm:spPr/>
    </dgm:pt>
    <dgm:pt modelId="{C6633BFE-41AF-441E-AD0C-F80F6A7AE255}" type="pres">
      <dgm:prSet presAssocID="{A4D16B29-5AE2-4EFF-BABD-C78FBF3B823D}" presName="node" presStyleLbl="alignAccFollowNode1" presStyleIdx="2" presStyleCnt="6">
        <dgm:presLayoutVars>
          <dgm:bulletEnabled val="1"/>
        </dgm:presLayoutVars>
      </dgm:prSet>
      <dgm:spPr/>
    </dgm:pt>
    <dgm:pt modelId="{3062A206-4CE4-459C-91F8-2482F2239536}" type="pres">
      <dgm:prSet presAssocID="{A392D1FB-8104-4300-B2FA-C5FD8C0306B1}" presName="sibTrans" presStyleCnt="0"/>
      <dgm:spPr/>
    </dgm:pt>
    <dgm:pt modelId="{D78AA342-0D68-4FE0-A7FB-44790AEFAEE2}" type="pres">
      <dgm:prSet presAssocID="{452BAEDD-6178-4779-A09A-359891551718}" presName="node" presStyleLbl="alignAccFollowNode1" presStyleIdx="3" presStyleCnt="6">
        <dgm:presLayoutVars>
          <dgm:bulletEnabled val="1"/>
        </dgm:presLayoutVars>
      </dgm:prSet>
      <dgm:spPr/>
    </dgm:pt>
    <dgm:pt modelId="{7531C97D-3DD2-4B5F-9E95-FF45C2BC1EC7}" type="pres">
      <dgm:prSet presAssocID="{23DC1C1F-F60F-4DC4-BBDA-5F90DE4BFB82}" presName="vSp" presStyleCnt="0"/>
      <dgm:spPr/>
    </dgm:pt>
    <dgm:pt modelId="{09CEA539-B002-40CF-B12E-9038388109DE}" type="pres">
      <dgm:prSet presAssocID="{5C7DEF89-9F99-42DE-A473-0F4D047D1844}" presName="horFlow" presStyleCnt="0"/>
      <dgm:spPr/>
    </dgm:pt>
    <dgm:pt modelId="{56863758-EC5D-4744-88DD-E7A8DB404D65}" type="pres">
      <dgm:prSet presAssocID="{5C7DEF89-9F99-42DE-A473-0F4D047D1844}" presName="bigChev" presStyleLbl="node1" presStyleIdx="2" presStyleCnt="3"/>
      <dgm:spPr/>
    </dgm:pt>
    <dgm:pt modelId="{0F8F777B-F195-48ED-BAF4-B9F9383F38DF}" type="pres">
      <dgm:prSet presAssocID="{502E3713-6321-4AF3-86E0-A508A02380AF}" presName="parTrans" presStyleCnt="0"/>
      <dgm:spPr/>
    </dgm:pt>
    <dgm:pt modelId="{A9A7BBB1-8C7E-49BE-AF7E-332E3943A513}" type="pres">
      <dgm:prSet presAssocID="{C48897DF-CE4B-4BF7-8E9A-3E06E5183626}" presName="node" presStyleLbl="alignAccFollowNode1" presStyleIdx="4" presStyleCnt="6">
        <dgm:presLayoutVars>
          <dgm:bulletEnabled val="1"/>
        </dgm:presLayoutVars>
      </dgm:prSet>
      <dgm:spPr/>
    </dgm:pt>
    <dgm:pt modelId="{8EE74A6A-66C0-4888-B461-5EC3BDE1D35D}" type="pres">
      <dgm:prSet presAssocID="{8C71E2FB-EBC7-4AD6-A54E-53D835EA5C16}" presName="sibTrans" presStyleCnt="0"/>
      <dgm:spPr/>
    </dgm:pt>
    <dgm:pt modelId="{96CD3437-251C-4A41-952D-65EF8CECBAF5}" type="pres">
      <dgm:prSet presAssocID="{0670B95E-1D64-4DED-B862-4359330E10F4}" presName="node" presStyleLbl="alignAccFollowNode1" presStyleIdx="5" presStyleCnt="6">
        <dgm:presLayoutVars>
          <dgm:bulletEnabled val="1"/>
        </dgm:presLayoutVars>
      </dgm:prSet>
      <dgm:spPr/>
    </dgm:pt>
  </dgm:ptLst>
  <dgm:cxnLst>
    <dgm:cxn modelId="{E5B9F635-D7BC-45FC-AB4C-A94813433F86}" srcId="{5C7DEF89-9F99-42DE-A473-0F4D047D1844}" destId="{C48897DF-CE4B-4BF7-8E9A-3E06E5183626}" srcOrd="0" destOrd="0" parTransId="{502E3713-6321-4AF3-86E0-A508A02380AF}" sibTransId="{8C71E2FB-EBC7-4AD6-A54E-53D835EA5C16}"/>
    <dgm:cxn modelId="{680B1B3D-96A4-4145-93FF-62ED5654E629}" type="presOf" srcId="{A4D16B29-5AE2-4EFF-BABD-C78FBF3B823D}" destId="{C6633BFE-41AF-441E-AD0C-F80F6A7AE255}" srcOrd="0" destOrd="0" presId="urn:microsoft.com/office/officeart/2005/8/layout/lProcess3"/>
    <dgm:cxn modelId="{FD7D5B3E-01C2-4224-B202-44EC00C2D684}" type="presOf" srcId="{C48897DF-CE4B-4BF7-8E9A-3E06E5183626}" destId="{A9A7BBB1-8C7E-49BE-AF7E-332E3943A513}" srcOrd="0" destOrd="0" presId="urn:microsoft.com/office/officeart/2005/8/layout/lProcess3"/>
    <dgm:cxn modelId="{5725155F-D668-4917-AA50-3D4AEF274968}" srcId="{23DC1C1F-F60F-4DC4-BBDA-5F90DE4BFB82}" destId="{452BAEDD-6178-4779-A09A-359891551718}" srcOrd="1" destOrd="0" parTransId="{09BC203B-A1B6-4C16-BFDA-553912998335}" sibTransId="{1233BA6C-3C5F-48F8-8647-02816AE71ECC}"/>
    <dgm:cxn modelId="{467AF442-6D65-4AE9-8F5E-4F5F89EB1E4B}" srcId="{F6BF161F-9638-49F2-9A0F-C8FA68A83C9D}" destId="{5C7DEF89-9F99-42DE-A473-0F4D047D1844}" srcOrd="2" destOrd="0" parTransId="{69173F02-EEBA-450F-9AE9-21028A929409}" sibTransId="{5FD1478B-0C66-48E4-904A-B9D76C74B94A}"/>
    <dgm:cxn modelId="{00B7A563-4D6C-4980-B8A2-868EDBE11A2F}" type="presOf" srcId="{452BAEDD-6178-4779-A09A-359891551718}" destId="{D78AA342-0D68-4FE0-A7FB-44790AEFAEE2}" srcOrd="0" destOrd="0" presId="urn:microsoft.com/office/officeart/2005/8/layout/lProcess3"/>
    <dgm:cxn modelId="{48AF0165-B054-4038-B686-63D908182411}" srcId="{76CED5C1-6FD9-4F85-B791-C16F680AE116}" destId="{A5B72049-63DB-4DDB-A2D9-65202C8C64E4}" srcOrd="0" destOrd="0" parTransId="{E4F25156-846C-4893-AFEA-C7F3EC2740B8}" sibTransId="{6019CECB-0728-481E-9C97-B3A5211B36D5}"/>
    <dgm:cxn modelId="{D71F9348-C9D4-47F0-B01C-31B26325D48E}" srcId="{5C7DEF89-9F99-42DE-A473-0F4D047D1844}" destId="{0670B95E-1D64-4DED-B862-4359330E10F4}" srcOrd="1" destOrd="0" parTransId="{44AFE668-526F-490E-B159-F50966A0250B}" sibTransId="{41710FF9-726A-4B0F-8254-B52B9C2ACB9A}"/>
    <dgm:cxn modelId="{431F7171-4CC6-4769-8E05-50D98F308A73}" type="presOf" srcId="{23DC1C1F-F60F-4DC4-BBDA-5F90DE4BFB82}" destId="{89E3B7B7-A40E-4994-8DA1-B431906BF460}" srcOrd="0" destOrd="0" presId="urn:microsoft.com/office/officeart/2005/8/layout/lProcess3"/>
    <dgm:cxn modelId="{A20BBA72-953B-4562-A464-83D1829CF976}" srcId="{F6BF161F-9638-49F2-9A0F-C8FA68A83C9D}" destId="{23DC1C1F-F60F-4DC4-BBDA-5F90DE4BFB82}" srcOrd="1" destOrd="0" parTransId="{1AB43932-21F2-4E29-B5A1-33AF603ECCEC}" sibTransId="{4BBD22F7-4E13-4AB5-9D1E-BCB847F1DE1E}"/>
    <dgm:cxn modelId="{52616C75-DC14-42F1-B849-43465C654DC8}" type="presOf" srcId="{76CED5C1-6FD9-4F85-B791-C16F680AE116}" destId="{737D8535-A719-4FC5-9950-417A1D263215}" srcOrd="0" destOrd="0" presId="urn:microsoft.com/office/officeart/2005/8/layout/lProcess3"/>
    <dgm:cxn modelId="{C1A37157-73DF-46D6-82F0-67D044E3DE8D}" type="presOf" srcId="{5C7DEF89-9F99-42DE-A473-0F4D047D1844}" destId="{56863758-EC5D-4744-88DD-E7A8DB404D65}" srcOrd="0" destOrd="0" presId="urn:microsoft.com/office/officeart/2005/8/layout/lProcess3"/>
    <dgm:cxn modelId="{A267A38F-0F5A-4BDC-8B24-C581147A9E6E}" srcId="{76CED5C1-6FD9-4F85-B791-C16F680AE116}" destId="{C5EE4301-6063-4595-9712-451187C2A4D1}" srcOrd="1" destOrd="0" parTransId="{D17F0CB4-60F7-43E2-9EC0-E7394A583DFE}" sibTransId="{F8004FBA-A39A-4E97-AA1C-8B1531854403}"/>
    <dgm:cxn modelId="{7BBE43A1-F25F-4EC9-B8E7-63A2B9D5E855}" srcId="{23DC1C1F-F60F-4DC4-BBDA-5F90DE4BFB82}" destId="{A4D16B29-5AE2-4EFF-BABD-C78FBF3B823D}" srcOrd="0" destOrd="0" parTransId="{AD779A49-62CF-4702-932A-85CF85199410}" sibTransId="{A392D1FB-8104-4300-B2FA-C5FD8C0306B1}"/>
    <dgm:cxn modelId="{14ABE0B4-F6A8-4CDF-AFE6-94392F33927D}" type="presOf" srcId="{C5EE4301-6063-4595-9712-451187C2A4D1}" destId="{17091E47-4E69-414A-8600-6D25266AFDE5}" srcOrd="0" destOrd="0" presId="urn:microsoft.com/office/officeart/2005/8/layout/lProcess3"/>
    <dgm:cxn modelId="{EB0A3ACA-E572-430D-8DF2-C2C69D71E6A3}" srcId="{F6BF161F-9638-49F2-9A0F-C8FA68A83C9D}" destId="{76CED5C1-6FD9-4F85-B791-C16F680AE116}" srcOrd="0" destOrd="0" parTransId="{7CF01D14-217C-4C70-A690-74F0B142E3EF}" sibTransId="{0D727978-5D31-4236-BD99-7FF50D6E34AB}"/>
    <dgm:cxn modelId="{D6D7E2E2-4014-48AA-945A-948151E6FB49}" type="presOf" srcId="{A5B72049-63DB-4DDB-A2D9-65202C8C64E4}" destId="{88D595BD-ABAD-4811-943D-E32249733113}" srcOrd="0" destOrd="0" presId="urn:microsoft.com/office/officeart/2005/8/layout/lProcess3"/>
    <dgm:cxn modelId="{7FF7ECF3-B3E3-47EC-BF43-EC7893966C35}" type="presOf" srcId="{F6BF161F-9638-49F2-9A0F-C8FA68A83C9D}" destId="{133D94D3-BC4C-4262-95A9-32D6EE71BFE4}" srcOrd="0" destOrd="0" presId="urn:microsoft.com/office/officeart/2005/8/layout/lProcess3"/>
    <dgm:cxn modelId="{E824B7FC-7C15-4734-9CED-07C4D97DBE98}" type="presOf" srcId="{0670B95E-1D64-4DED-B862-4359330E10F4}" destId="{96CD3437-251C-4A41-952D-65EF8CECBAF5}" srcOrd="0" destOrd="0" presId="urn:microsoft.com/office/officeart/2005/8/layout/lProcess3"/>
    <dgm:cxn modelId="{CE7026DA-1F94-4F93-BC7D-25F0EDB0187B}" type="presParOf" srcId="{133D94D3-BC4C-4262-95A9-32D6EE71BFE4}" destId="{E0939F8D-CA00-4E0D-B1B8-C16531F290D8}" srcOrd="0" destOrd="0" presId="urn:microsoft.com/office/officeart/2005/8/layout/lProcess3"/>
    <dgm:cxn modelId="{25ED023E-F103-4D97-9527-40311A53B23C}" type="presParOf" srcId="{E0939F8D-CA00-4E0D-B1B8-C16531F290D8}" destId="{737D8535-A719-4FC5-9950-417A1D263215}" srcOrd="0" destOrd="0" presId="urn:microsoft.com/office/officeart/2005/8/layout/lProcess3"/>
    <dgm:cxn modelId="{0CDE0A8A-6357-4C5F-8778-29FD3F9284F0}" type="presParOf" srcId="{E0939F8D-CA00-4E0D-B1B8-C16531F290D8}" destId="{91DA0B5A-57D6-480D-BCD3-411520CCDCF8}" srcOrd="1" destOrd="0" presId="urn:microsoft.com/office/officeart/2005/8/layout/lProcess3"/>
    <dgm:cxn modelId="{BD2CC132-8917-45C7-BCFC-8761A7DEAF43}" type="presParOf" srcId="{E0939F8D-CA00-4E0D-B1B8-C16531F290D8}" destId="{88D595BD-ABAD-4811-943D-E32249733113}" srcOrd="2" destOrd="0" presId="urn:microsoft.com/office/officeart/2005/8/layout/lProcess3"/>
    <dgm:cxn modelId="{BB6AD711-D984-4E08-917F-56D8FE949FE4}" type="presParOf" srcId="{E0939F8D-CA00-4E0D-B1B8-C16531F290D8}" destId="{8AA71AAA-507E-403B-AD8C-5AA54C663669}" srcOrd="3" destOrd="0" presId="urn:microsoft.com/office/officeart/2005/8/layout/lProcess3"/>
    <dgm:cxn modelId="{6FEB8974-A2D8-4424-8CF7-E6471466AE17}" type="presParOf" srcId="{E0939F8D-CA00-4E0D-B1B8-C16531F290D8}" destId="{17091E47-4E69-414A-8600-6D25266AFDE5}" srcOrd="4" destOrd="0" presId="urn:microsoft.com/office/officeart/2005/8/layout/lProcess3"/>
    <dgm:cxn modelId="{49F5E15A-2892-46CE-B527-F08DF0071A45}" type="presParOf" srcId="{133D94D3-BC4C-4262-95A9-32D6EE71BFE4}" destId="{4335B4EA-D41E-4AB8-97BA-CD060A858804}" srcOrd="1" destOrd="0" presId="urn:microsoft.com/office/officeart/2005/8/layout/lProcess3"/>
    <dgm:cxn modelId="{CB4FEFF5-1140-48EB-9EFA-AC5BA9722AEA}" type="presParOf" srcId="{133D94D3-BC4C-4262-95A9-32D6EE71BFE4}" destId="{36F8B26B-260C-4472-B7E3-8EF748A7BF40}" srcOrd="2" destOrd="0" presId="urn:microsoft.com/office/officeart/2005/8/layout/lProcess3"/>
    <dgm:cxn modelId="{AD2F287E-DC9D-4849-915A-987B736D5425}" type="presParOf" srcId="{36F8B26B-260C-4472-B7E3-8EF748A7BF40}" destId="{89E3B7B7-A40E-4994-8DA1-B431906BF460}" srcOrd="0" destOrd="0" presId="urn:microsoft.com/office/officeart/2005/8/layout/lProcess3"/>
    <dgm:cxn modelId="{7CAE6DAC-7386-4BD7-9746-FA63029886CD}" type="presParOf" srcId="{36F8B26B-260C-4472-B7E3-8EF748A7BF40}" destId="{1702766B-40AB-4597-994D-91EBCC1F7D2D}" srcOrd="1" destOrd="0" presId="urn:microsoft.com/office/officeart/2005/8/layout/lProcess3"/>
    <dgm:cxn modelId="{5A2279BF-3941-4118-AB82-AF91F02E3FAD}" type="presParOf" srcId="{36F8B26B-260C-4472-B7E3-8EF748A7BF40}" destId="{C6633BFE-41AF-441E-AD0C-F80F6A7AE255}" srcOrd="2" destOrd="0" presId="urn:microsoft.com/office/officeart/2005/8/layout/lProcess3"/>
    <dgm:cxn modelId="{6AF5A0BE-FF92-4171-9511-C46B5BAD6F0F}" type="presParOf" srcId="{36F8B26B-260C-4472-B7E3-8EF748A7BF40}" destId="{3062A206-4CE4-459C-91F8-2482F2239536}" srcOrd="3" destOrd="0" presId="urn:microsoft.com/office/officeart/2005/8/layout/lProcess3"/>
    <dgm:cxn modelId="{3D818B88-81EC-4A56-B1B9-3A20EC6AF00B}" type="presParOf" srcId="{36F8B26B-260C-4472-B7E3-8EF748A7BF40}" destId="{D78AA342-0D68-4FE0-A7FB-44790AEFAEE2}" srcOrd="4" destOrd="0" presId="urn:microsoft.com/office/officeart/2005/8/layout/lProcess3"/>
    <dgm:cxn modelId="{BC664127-9A58-46D8-9375-025E5F63C57A}" type="presParOf" srcId="{133D94D3-BC4C-4262-95A9-32D6EE71BFE4}" destId="{7531C97D-3DD2-4B5F-9E95-FF45C2BC1EC7}" srcOrd="3" destOrd="0" presId="urn:microsoft.com/office/officeart/2005/8/layout/lProcess3"/>
    <dgm:cxn modelId="{63B0BF31-F287-4367-8010-07940B2AA909}" type="presParOf" srcId="{133D94D3-BC4C-4262-95A9-32D6EE71BFE4}" destId="{09CEA539-B002-40CF-B12E-9038388109DE}" srcOrd="4" destOrd="0" presId="urn:microsoft.com/office/officeart/2005/8/layout/lProcess3"/>
    <dgm:cxn modelId="{7FB86FB7-4875-4E15-B300-76CCBFFFE812}" type="presParOf" srcId="{09CEA539-B002-40CF-B12E-9038388109DE}" destId="{56863758-EC5D-4744-88DD-E7A8DB404D65}" srcOrd="0" destOrd="0" presId="urn:microsoft.com/office/officeart/2005/8/layout/lProcess3"/>
    <dgm:cxn modelId="{6D877DA7-19A4-43C6-9531-F792CA55AC38}" type="presParOf" srcId="{09CEA539-B002-40CF-B12E-9038388109DE}" destId="{0F8F777B-F195-48ED-BAF4-B9F9383F38DF}" srcOrd="1" destOrd="0" presId="urn:microsoft.com/office/officeart/2005/8/layout/lProcess3"/>
    <dgm:cxn modelId="{BF5AB97B-9327-40AE-9F79-7A3E04CA66DF}" type="presParOf" srcId="{09CEA539-B002-40CF-B12E-9038388109DE}" destId="{A9A7BBB1-8C7E-49BE-AF7E-332E3943A513}" srcOrd="2" destOrd="0" presId="urn:microsoft.com/office/officeart/2005/8/layout/lProcess3"/>
    <dgm:cxn modelId="{52FC9CB9-693E-4A6B-A508-BD820F169511}" type="presParOf" srcId="{09CEA539-B002-40CF-B12E-9038388109DE}" destId="{8EE74A6A-66C0-4888-B461-5EC3BDE1D35D}" srcOrd="3" destOrd="0" presId="urn:microsoft.com/office/officeart/2005/8/layout/lProcess3"/>
    <dgm:cxn modelId="{B891E8C9-F18F-44E0-B301-EE9323B9BF6D}" type="presParOf" srcId="{09CEA539-B002-40CF-B12E-9038388109DE}" destId="{96CD3437-251C-4A41-952D-65EF8CECBAF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D8535-A719-4FC5-9950-417A1D263215}">
      <dsp:nvSpPr>
        <dsp:cNvPr id="0" name=""/>
        <dsp:cNvSpPr/>
      </dsp:nvSpPr>
      <dsp:spPr>
        <a:xfrm>
          <a:off x="5719619" y="2950"/>
          <a:ext cx="3825968" cy="1530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Benzene</a:t>
          </a:r>
        </a:p>
      </dsp:txBody>
      <dsp:txXfrm>
        <a:off x="6484813" y="2950"/>
        <a:ext cx="2295581" cy="1530387"/>
      </dsp:txXfrm>
    </dsp:sp>
    <dsp:sp modelId="{88D595BD-ABAD-4811-943D-E32249733113}">
      <dsp:nvSpPr>
        <dsp:cNvPr id="0" name=""/>
        <dsp:cNvSpPr/>
      </dsp:nvSpPr>
      <dsp:spPr>
        <a:xfrm>
          <a:off x="9048211" y="133033"/>
          <a:ext cx="3175553" cy="127022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Headache, dizziness</a:t>
          </a:r>
        </a:p>
      </dsp:txBody>
      <dsp:txXfrm>
        <a:off x="9683322" y="133033"/>
        <a:ext cx="1905332" cy="1270221"/>
      </dsp:txXfrm>
    </dsp:sp>
    <dsp:sp modelId="{17091E47-4E69-414A-8600-6D25266AFDE5}">
      <dsp:nvSpPr>
        <dsp:cNvPr id="0" name=""/>
        <dsp:cNvSpPr/>
      </dsp:nvSpPr>
      <dsp:spPr>
        <a:xfrm>
          <a:off x="11779187" y="133033"/>
          <a:ext cx="3175553" cy="127022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Aplastic anemia, leukemia</a:t>
          </a:r>
        </a:p>
      </dsp:txBody>
      <dsp:txXfrm>
        <a:off x="12414298" y="133033"/>
        <a:ext cx="1905332" cy="1270221"/>
      </dsp:txXfrm>
    </dsp:sp>
    <dsp:sp modelId="{89E3B7B7-A40E-4994-8DA1-B431906BF460}">
      <dsp:nvSpPr>
        <dsp:cNvPr id="0" name=""/>
        <dsp:cNvSpPr/>
      </dsp:nvSpPr>
      <dsp:spPr>
        <a:xfrm>
          <a:off x="5719619" y="1747592"/>
          <a:ext cx="3825968" cy="1530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Ethyl benzene</a:t>
          </a:r>
        </a:p>
      </dsp:txBody>
      <dsp:txXfrm>
        <a:off x="6484813" y="1747592"/>
        <a:ext cx="2295581" cy="1530387"/>
      </dsp:txXfrm>
    </dsp:sp>
    <dsp:sp modelId="{C6633BFE-41AF-441E-AD0C-F80F6A7AE255}">
      <dsp:nvSpPr>
        <dsp:cNvPr id="0" name=""/>
        <dsp:cNvSpPr/>
      </dsp:nvSpPr>
      <dsp:spPr>
        <a:xfrm>
          <a:off x="9048211" y="1877675"/>
          <a:ext cx="3175553" cy="127022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Eye and throat irritation</a:t>
          </a:r>
        </a:p>
      </dsp:txBody>
      <dsp:txXfrm>
        <a:off x="9683322" y="1877675"/>
        <a:ext cx="1905332" cy="1270221"/>
      </dsp:txXfrm>
    </dsp:sp>
    <dsp:sp modelId="{D78AA342-0D68-4FE0-A7FB-44790AEFAEE2}">
      <dsp:nvSpPr>
        <dsp:cNvPr id="0" name=""/>
        <dsp:cNvSpPr/>
      </dsp:nvSpPr>
      <dsp:spPr>
        <a:xfrm>
          <a:off x="11779187" y="1877675"/>
          <a:ext cx="3175553" cy="127022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Possible carcinogen</a:t>
          </a:r>
        </a:p>
      </dsp:txBody>
      <dsp:txXfrm>
        <a:off x="12414298" y="1877675"/>
        <a:ext cx="1905332" cy="1270221"/>
      </dsp:txXfrm>
    </dsp:sp>
    <dsp:sp modelId="{56863758-EC5D-4744-88DD-E7A8DB404D65}">
      <dsp:nvSpPr>
        <dsp:cNvPr id="0" name=""/>
        <dsp:cNvSpPr/>
      </dsp:nvSpPr>
      <dsp:spPr>
        <a:xfrm>
          <a:off x="5719619" y="3492233"/>
          <a:ext cx="3825968" cy="1530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Toluene</a:t>
          </a:r>
        </a:p>
      </dsp:txBody>
      <dsp:txXfrm>
        <a:off x="6484813" y="3492233"/>
        <a:ext cx="2295581" cy="1530387"/>
      </dsp:txXfrm>
    </dsp:sp>
    <dsp:sp modelId="{A9A7BBB1-8C7E-49BE-AF7E-332E3943A513}">
      <dsp:nvSpPr>
        <dsp:cNvPr id="0" name=""/>
        <dsp:cNvSpPr/>
      </dsp:nvSpPr>
      <dsp:spPr>
        <a:xfrm>
          <a:off x="9048211" y="3622316"/>
          <a:ext cx="3175553" cy="127022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Headaches, sleepiness, confusion</a:t>
          </a:r>
        </a:p>
      </dsp:txBody>
      <dsp:txXfrm>
        <a:off x="9683322" y="3622316"/>
        <a:ext cx="1905332" cy="1270221"/>
      </dsp:txXfrm>
    </dsp:sp>
    <dsp:sp modelId="{96CD3437-251C-4A41-952D-65EF8CECBAF5}">
      <dsp:nvSpPr>
        <dsp:cNvPr id="0" name=""/>
        <dsp:cNvSpPr/>
      </dsp:nvSpPr>
      <dsp:spPr>
        <a:xfrm>
          <a:off x="11779187" y="3622316"/>
          <a:ext cx="3175553" cy="127022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Possible permanent neurological problems</a:t>
          </a:r>
        </a:p>
      </dsp:txBody>
      <dsp:txXfrm>
        <a:off x="12414298" y="3622316"/>
        <a:ext cx="1905332" cy="1270221"/>
      </dsp:txXfrm>
    </dsp:sp>
    <dsp:sp modelId="{C019EC77-9800-4E2B-90E0-C0DFC0563F33}">
      <dsp:nvSpPr>
        <dsp:cNvPr id="0" name=""/>
        <dsp:cNvSpPr/>
      </dsp:nvSpPr>
      <dsp:spPr>
        <a:xfrm>
          <a:off x="5719619" y="5236875"/>
          <a:ext cx="3825968" cy="15303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31750" rIns="0" bIns="31750" numCol="1" spcCol="1270" anchor="ctr" anchorCtr="0">
          <a:noAutofit/>
        </a:bodyPr>
        <a:lstStyle/>
        <a:p>
          <a:pPr marL="0" lvl="0" indent="0" algn="ctr" defTabSz="2222500">
            <a:lnSpc>
              <a:spcPct val="90000"/>
            </a:lnSpc>
            <a:spcBef>
              <a:spcPct val="0"/>
            </a:spcBef>
            <a:spcAft>
              <a:spcPct val="35000"/>
            </a:spcAft>
            <a:buNone/>
          </a:pPr>
          <a:r>
            <a:rPr lang="en-US" sz="5000" kern="1200" dirty="0"/>
            <a:t>Xylenes</a:t>
          </a:r>
        </a:p>
      </dsp:txBody>
      <dsp:txXfrm>
        <a:off x="6484813" y="5236875"/>
        <a:ext cx="2295581" cy="1530387"/>
      </dsp:txXfrm>
    </dsp:sp>
    <dsp:sp modelId="{3B5E30ED-39A9-4C9B-A61A-82773E3359A1}">
      <dsp:nvSpPr>
        <dsp:cNvPr id="0" name=""/>
        <dsp:cNvSpPr/>
      </dsp:nvSpPr>
      <dsp:spPr>
        <a:xfrm>
          <a:off x="9048211" y="5366958"/>
          <a:ext cx="3175553" cy="127022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Eye, nose, throat, and skin irritation</a:t>
          </a:r>
        </a:p>
      </dsp:txBody>
      <dsp:txXfrm>
        <a:off x="9683322" y="5366958"/>
        <a:ext cx="1905332" cy="1270221"/>
      </dsp:txXfrm>
    </dsp:sp>
    <dsp:sp modelId="{E6E731D9-A4CF-4A48-8A84-E5FEAA739263}">
      <dsp:nvSpPr>
        <dsp:cNvPr id="0" name=""/>
        <dsp:cNvSpPr/>
      </dsp:nvSpPr>
      <dsp:spPr>
        <a:xfrm>
          <a:off x="11779187" y="5366958"/>
          <a:ext cx="3175553" cy="127022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Possible permanent neurological effects</a:t>
          </a:r>
        </a:p>
      </dsp:txBody>
      <dsp:txXfrm>
        <a:off x="12414298" y="5366958"/>
        <a:ext cx="1905332" cy="1270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D8535-A719-4FC5-9950-417A1D263215}">
      <dsp:nvSpPr>
        <dsp:cNvPr id="0" name=""/>
        <dsp:cNvSpPr/>
      </dsp:nvSpPr>
      <dsp:spPr>
        <a:xfrm>
          <a:off x="4630499" y="2631"/>
          <a:ext cx="4915066" cy="19660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en-US" sz="3900" kern="1200" dirty="0"/>
            <a:t>Formaldehyde</a:t>
          </a:r>
        </a:p>
      </dsp:txBody>
      <dsp:txXfrm>
        <a:off x="5613512" y="2631"/>
        <a:ext cx="2949040" cy="1966026"/>
      </dsp:txXfrm>
    </dsp:sp>
    <dsp:sp modelId="{88D595BD-ABAD-4811-943D-E32249733113}">
      <dsp:nvSpPr>
        <dsp:cNvPr id="0" name=""/>
        <dsp:cNvSpPr/>
      </dsp:nvSpPr>
      <dsp:spPr>
        <a:xfrm>
          <a:off x="8906606" y="169743"/>
          <a:ext cx="4079504" cy="16318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Nose &amp; eye irritation, impaired short term memory, asthma attacks</a:t>
          </a:r>
        </a:p>
      </dsp:txBody>
      <dsp:txXfrm>
        <a:off x="9722507" y="169743"/>
        <a:ext cx="2447703" cy="1631801"/>
      </dsp:txXfrm>
    </dsp:sp>
    <dsp:sp modelId="{17091E47-4E69-414A-8600-6D25266AFDE5}">
      <dsp:nvSpPr>
        <dsp:cNvPr id="0" name=""/>
        <dsp:cNvSpPr/>
      </dsp:nvSpPr>
      <dsp:spPr>
        <a:xfrm>
          <a:off x="12414980" y="169743"/>
          <a:ext cx="4079504" cy="16318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Asthma, eczema, nasal &amp; throat cancer</a:t>
          </a:r>
        </a:p>
      </dsp:txBody>
      <dsp:txXfrm>
        <a:off x="13230881" y="169743"/>
        <a:ext cx="2447703" cy="1631801"/>
      </dsp:txXfrm>
    </dsp:sp>
    <dsp:sp modelId="{89E3B7B7-A40E-4994-8DA1-B431906BF460}">
      <dsp:nvSpPr>
        <dsp:cNvPr id="0" name=""/>
        <dsp:cNvSpPr/>
      </dsp:nvSpPr>
      <dsp:spPr>
        <a:xfrm>
          <a:off x="4630499" y="2243901"/>
          <a:ext cx="4915066" cy="19660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Diesel Exhaust   </a:t>
          </a:r>
          <a:r>
            <a:rPr lang="en-US" sz="2400" kern="1200" dirty="0"/>
            <a:t>VOCs &amp; PM2.5</a:t>
          </a:r>
        </a:p>
      </dsp:txBody>
      <dsp:txXfrm>
        <a:off x="5613512" y="2243901"/>
        <a:ext cx="2949040" cy="1966026"/>
      </dsp:txXfrm>
    </dsp:sp>
    <dsp:sp modelId="{C6633BFE-41AF-441E-AD0C-F80F6A7AE255}">
      <dsp:nvSpPr>
        <dsp:cNvPr id="0" name=""/>
        <dsp:cNvSpPr/>
      </dsp:nvSpPr>
      <dsp:spPr>
        <a:xfrm>
          <a:off x="8906606" y="2411014"/>
          <a:ext cx="4079504" cy="16318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Eye, nose, throat &amp; lung irritation, headaches dizziness, nausea</a:t>
          </a:r>
        </a:p>
      </dsp:txBody>
      <dsp:txXfrm>
        <a:off x="9722507" y="2411014"/>
        <a:ext cx="2447703" cy="1631801"/>
      </dsp:txXfrm>
    </dsp:sp>
    <dsp:sp modelId="{D78AA342-0D68-4FE0-A7FB-44790AEFAEE2}">
      <dsp:nvSpPr>
        <dsp:cNvPr id="0" name=""/>
        <dsp:cNvSpPr/>
      </dsp:nvSpPr>
      <dsp:spPr>
        <a:xfrm>
          <a:off x="12414980" y="2411014"/>
          <a:ext cx="4079504" cy="16318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Worsening respiratory disease, lung cancer</a:t>
          </a:r>
        </a:p>
      </dsp:txBody>
      <dsp:txXfrm>
        <a:off x="13230881" y="2411014"/>
        <a:ext cx="2447703" cy="1631801"/>
      </dsp:txXfrm>
    </dsp:sp>
    <dsp:sp modelId="{56863758-EC5D-4744-88DD-E7A8DB404D65}">
      <dsp:nvSpPr>
        <dsp:cNvPr id="0" name=""/>
        <dsp:cNvSpPr/>
      </dsp:nvSpPr>
      <dsp:spPr>
        <a:xfrm>
          <a:off x="4630499" y="4485171"/>
          <a:ext cx="4915066" cy="19660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0" bIns="24765" numCol="1" spcCol="1270" anchor="ctr" anchorCtr="0">
          <a:noAutofit/>
        </a:bodyPr>
        <a:lstStyle/>
        <a:p>
          <a:pPr marL="0" lvl="0" indent="0" algn="ctr" defTabSz="1733550">
            <a:lnSpc>
              <a:spcPct val="90000"/>
            </a:lnSpc>
            <a:spcBef>
              <a:spcPct val="0"/>
            </a:spcBef>
            <a:spcAft>
              <a:spcPct val="35000"/>
            </a:spcAft>
            <a:buNone/>
          </a:pPr>
          <a:r>
            <a:rPr lang="en-US" sz="3900" kern="1200" dirty="0"/>
            <a:t>Particulate Matter 2.5</a:t>
          </a:r>
        </a:p>
      </dsp:txBody>
      <dsp:txXfrm>
        <a:off x="5613512" y="4485171"/>
        <a:ext cx="2949040" cy="1966026"/>
      </dsp:txXfrm>
    </dsp:sp>
    <dsp:sp modelId="{A9A7BBB1-8C7E-49BE-AF7E-332E3943A513}">
      <dsp:nvSpPr>
        <dsp:cNvPr id="0" name=""/>
        <dsp:cNvSpPr/>
      </dsp:nvSpPr>
      <dsp:spPr>
        <a:xfrm>
          <a:off x="8906606" y="4652284"/>
          <a:ext cx="4079504" cy="16318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Asthma attacks, acute bronchitis, possible heart attacks</a:t>
          </a:r>
        </a:p>
      </dsp:txBody>
      <dsp:txXfrm>
        <a:off x="9722507" y="4652284"/>
        <a:ext cx="2447703" cy="1631801"/>
      </dsp:txXfrm>
    </dsp:sp>
    <dsp:sp modelId="{96CD3437-251C-4A41-952D-65EF8CECBAF5}">
      <dsp:nvSpPr>
        <dsp:cNvPr id="0" name=""/>
        <dsp:cNvSpPr/>
      </dsp:nvSpPr>
      <dsp:spPr>
        <a:xfrm>
          <a:off x="12414980" y="4652284"/>
          <a:ext cx="4079504" cy="163180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t>Reduced lung function, chronic bronchitis</a:t>
          </a:r>
        </a:p>
      </dsp:txBody>
      <dsp:txXfrm>
        <a:off x="13230881" y="4652284"/>
        <a:ext cx="2447703" cy="163180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090473A-A9C7-7D47-AA52-4D29FEA53AC3}" type="datetimeFigureOut">
              <a:rPr lang="en-US" smtClean="0"/>
              <a:t>4/20/2018</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16CF8A1-25F5-3347-AE10-498DABEABAAF}" type="slidenum">
              <a:rPr lang="en-US" smtClean="0"/>
              <a:t>‹#›</a:t>
            </a:fld>
            <a:endParaRPr lang="en-US" dirty="0"/>
          </a:p>
        </p:txBody>
      </p:sp>
    </p:spTree>
    <p:extLst>
      <p:ext uri="{BB962C8B-B14F-4D97-AF65-F5344CB8AC3E}">
        <p14:creationId xmlns:p14="http://schemas.microsoft.com/office/powerpoint/2010/main" val="2073244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116"/>
          <p:cNvSpPr>
            <a:spLocks noGrp="1" noRot="1" noChangeAspect="1"/>
          </p:cNvSpPr>
          <p:nvPr>
            <p:ph type="sldImg"/>
          </p:nvPr>
        </p:nvSpPr>
        <p:spPr bwMode="auto">
          <a:xfrm>
            <a:off x="1204913" y="704850"/>
            <a:ext cx="4692650" cy="351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sp>
      <p:sp>
        <p:nvSpPr>
          <p:cNvPr id="15363" name="Shape 117"/>
          <p:cNvSpPr>
            <a:spLocks noGrp="1"/>
          </p:cNvSpPr>
          <p:nvPr>
            <p:ph type="body" sz="quarter" idx="1"/>
          </p:nvPr>
        </p:nvSpPr>
        <p:spPr bwMode="auto">
          <a:xfrm>
            <a:off x="946997" y="4459526"/>
            <a:ext cx="5208482" cy="4224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4229" tIns="47114" rIns="94229" bIns="47114" numCol="1" anchor="t" anchorCtr="0" compatLnSpc="1">
            <a:prstTxWarp prst="textNoShape">
              <a:avLst/>
            </a:prstTxWarp>
          </a:bodyPr>
          <a:lstStyle/>
          <a:p>
            <a:pPr lvl="0"/>
            <a:endParaRPr lang="x-none" altLang="x-none">
              <a:sym typeface="Helvetica Neue" charset="0"/>
            </a:endParaRPr>
          </a:p>
        </p:txBody>
      </p:sp>
    </p:spTree>
    <p:extLst>
      <p:ext uri="{BB962C8B-B14F-4D97-AF65-F5344CB8AC3E}">
        <p14:creationId xmlns:p14="http://schemas.microsoft.com/office/powerpoint/2010/main" val="2905103085"/>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Helvetica Neue"/>
        <a:ea typeface="ＭＳ Ｐゴシック" charset="0"/>
        <a:cs typeface="Helvetica Neue"/>
        <a:sym typeface="Helvetica Neue"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charset="0"/>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p:sp>
      <p:sp>
        <p:nvSpPr>
          <p:cNvPr id="160770" name="Notes Placeholder 2"/>
          <p:cNvSpPr>
            <a:spLocks noGrp="1"/>
          </p:cNvSpPr>
          <p:nvPr>
            <p:ph type="body" idx="1"/>
          </p:nvPr>
        </p:nvSpPr>
        <p:spPr/>
        <p:txBody>
          <a:bodyPr/>
          <a:lstStyle/>
          <a:p>
            <a:endParaRPr lang="x-none" altLang="x-none" dirty="0">
              <a:latin typeface="Helvetica Neue" charset="0"/>
              <a:ea typeface="ＭＳ Ｐゴシック" charset="-128"/>
              <a:cs typeface="Helvetica Neue" charset="0"/>
            </a:endParaRPr>
          </a:p>
        </p:txBody>
      </p:sp>
    </p:spTree>
    <p:extLst>
      <p:ext uri="{BB962C8B-B14F-4D97-AF65-F5344CB8AC3E}">
        <p14:creationId xmlns:p14="http://schemas.microsoft.com/office/powerpoint/2010/main" val="372485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p:txBody>
          <a:bodyPr/>
          <a:lstStyle/>
          <a:p>
            <a:r>
              <a:rPr lang="en-US" altLang="en-US" sz="1200" dirty="0">
                <a:latin typeface="Helvetica Neue" charset="0"/>
                <a:ea typeface="Helvetica Neue" charset="0"/>
                <a:cs typeface="Helvetica Neue" charset="0"/>
              </a:rPr>
              <a:t>Study conducted</a:t>
            </a:r>
            <a:r>
              <a:rPr lang="en-US" altLang="en-US" sz="1200" baseline="0" dirty="0">
                <a:latin typeface="Helvetica Neue" charset="0"/>
                <a:ea typeface="Helvetica Neue" charset="0"/>
                <a:cs typeface="Helvetica Neue" charset="0"/>
              </a:rPr>
              <a:t> by EHP on health assessments conducted by actual clients </a:t>
            </a:r>
          </a:p>
          <a:p>
            <a:r>
              <a:rPr lang="en-US" altLang="en-US" sz="1200" baseline="0" dirty="0">
                <a:latin typeface="Helvetica Neue" charset="0"/>
                <a:ea typeface="Helvetica Neue" charset="0"/>
                <a:cs typeface="Helvetica Neue" charset="0"/>
              </a:rPr>
              <a:t>Nov 8 2016</a:t>
            </a:r>
          </a:p>
          <a:p>
            <a:endParaRPr lang="en-US" altLang="en-US" sz="1200" baseline="0" dirty="0">
              <a:latin typeface="Helvetica Neue" charset="0"/>
              <a:ea typeface="Helvetica Neue" charset="0"/>
              <a:cs typeface="Helvetica Neue" charset="0"/>
            </a:endParaRPr>
          </a:p>
          <a:p>
            <a:r>
              <a:rPr lang="en-US" altLang="en-US" sz="1200" baseline="0" dirty="0">
                <a:latin typeface="Helvetica Neue" charset="0"/>
                <a:ea typeface="Helvetica Neue" charset="0"/>
                <a:cs typeface="Helvetica Neue" charset="0"/>
              </a:rPr>
              <a:t>Emphasize correlation</a:t>
            </a:r>
            <a:endParaRPr lang="en-US" altLang="en-US" sz="1200" dirty="0">
              <a:latin typeface="Helvetica Neue" charset="0"/>
              <a:ea typeface="Helvetica Neue" charset="0"/>
              <a:cs typeface="Helvetica Neue" charset="0"/>
            </a:endParaRPr>
          </a:p>
        </p:txBody>
      </p:sp>
    </p:spTree>
    <p:extLst>
      <p:ext uri="{BB962C8B-B14F-4D97-AF65-F5344CB8AC3E}">
        <p14:creationId xmlns:p14="http://schemas.microsoft.com/office/powerpoint/2010/main" val="1285996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1087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p:txBody>
          <a:bodyPr/>
          <a:lstStyle/>
          <a:p>
            <a:endParaRPr lang="en-US" altLang="en-US">
              <a:latin typeface="Helvetica Neue" charset="0"/>
              <a:ea typeface="Helvetica Neue" charset="0"/>
              <a:cs typeface="Helvetica Neue" charset="0"/>
            </a:endParaRPr>
          </a:p>
        </p:txBody>
      </p:sp>
    </p:spTree>
    <p:extLst>
      <p:ext uri="{BB962C8B-B14F-4D97-AF65-F5344CB8AC3E}">
        <p14:creationId xmlns:p14="http://schemas.microsoft.com/office/powerpoint/2010/main" val="134310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897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870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18000"/>
              </a:lnSpc>
              <a:spcBef>
                <a:spcPct val="30000"/>
              </a:spcBef>
              <a:spcAft>
                <a:spcPct val="0"/>
              </a:spcAft>
              <a:buClrTx/>
              <a:buSzTx/>
              <a:buFontTx/>
              <a:buNone/>
              <a:tabLst/>
              <a:defRPr/>
            </a:pPr>
            <a:r>
              <a:rPr lang="en-US" sz="1200" dirty="0"/>
              <a:t>Collect information about and understand the fracking activity in your area</a:t>
            </a:r>
          </a:p>
          <a:p>
            <a:pPr marL="0" marR="0" indent="0" algn="l" defTabSz="457200" rtl="0" eaLnBrk="0" fontAlgn="base" latinLnBrk="0" hangingPunct="0">
              <a:lnSpc>
                <a:spcPct val="118000"/>
              </a:lnSpc>
              <a:spcBef>
                <a:spcPct val="30000"/>
              </a:spcBef>
              <a:spcAft>
                <a:spcPct val="0"/>
              </a:spcAft>
              <a:buClrTx/>
              <a:buSzTx/>
              <a:buFontTx/>
              <a:buNone/>
              <a:tabLst/>
              <a:defRPr/>
            </a:pPr>
            <a:r>
              <a:rPr lang="en-US" sz="1200" dirty="0"/>
              <a:t>Everything from monitoring</a:t>
            </a:r>
            <a:r>
              <a:rPr lang="en-US" sz="1200" baseline="0" dirty="0"/>
              <a:t> air for pm2.5, water for conductivity, noise levels. Being aware of how weather affects possible exposure. </a:t>
            </a:r>
          </a:p>
          <a:p>
            <a:pPr marL="0" marR="0" indent="0" algn="l" defTabSz="457200" rtl="0" eaLnBrk="0" fontAlgn="base" latinLnBrk="0" hangingPunct="0">
              <a:lnSpc>
                <a:spcPct val="118000"/>
              </a:lnSpc>
              <a:spcBef>
                <a:spcPct val="30000"/>
              </a:spcBef>
              <a:spcAft>
                <a:spcPct val="0"/>
              </a:spcAft>
              <a:buClrTx/>
              <a:buSzTx/>
              <a:buFontTx/>
              <a:buNone/>
              <a:tabLst/>
              <a:defRPr/>
            </a:pPr>
            <a:endParaRPr lang="en-US" sz="1200" baseline="0" dirty="0"/>
          </a:p>
          <a:p>
            <a:pPr rtl="0"/>
            <a:r>
              <a:rPr lang="en-US" sz="1200" b="0" i="0" dirty="0">
                <a:solidFill>
                  <a:schemeClr val="tx1"/>
                </a:solidFill>
                <a:effectLst/>
                <a:latin typeface="Helvetica Neue"/>
                <a:ea typeface="ＭＳ Ｐゴシック" charset="0"/>
                <a:cs typeface="Helvetica Neue"/>
                <a:sym typeface="Helvetica Neue" charset="0"/>
              </a:rPr>
              <a:t>Locate and document fracking activity in your community and around the region with the </a:t>
            </a:r>
            <a:r>
              <a:rPr lang="en-US" sz="1200" b="0" i="0" dirty="0" err="1">
                <a:solidFill>
                  <a:schemeClr val="tx1"/>
                </a:solidFill>
                <a:effectLst/>
                <a:latin typeface="Helvetica Neue"/>
                <a:ea typeface="ＭＳ Ｐゴシック" charset="0"/>
                <a:cs typeface="Helvetica Neue"/>
                <a:sym typeface="Helvetica Neue" charset="0"/>
              </a:rPr>
              <a:t>FracTracker</a:t>
            </a:r>
            <a:r>
              <a:rPr lang="en-US" sz="1200" b="0" i="0" dirty="0">
                <a:solidFill>
                  <a:schemeClr val="tx1"/>
                </a:solidFill>
                <a:effectLst/>
                <a:latin typeface="Helvetica Neue"/>
                <a:ea typeface="ＭＳ Ｐゴシック" charset="0"/>
                <a:cs typeface="Helvetica Neue"/>
                <a:sym typeface="Helvetica Neue" charset="0"/>
              </a:rPr>
              <a:t> tutorial,</a:t>
            </a:r>
          </a:p>
          <a:p>
            <a:pPr rtl="0"/>
            <a:r>
              <a:rPr lang="en-US" sz="1200" b="0" i="0" dirty="0">
                <a:solidFill>
                  <a:schemeClr val="tx1"/>
                </a:solidFill>
                <a:effectLst/>
                <a:latin typeface="Helvetica Neue"/>
                <a:ea typeface="ＭＳ Ｐゴシック" charset="0"/>
                <a:cs typeface="Helvetica Neue"/>
                <a:sym typeface="Helvetica Neue" charset="0"/>
              </a:rPr>
              <a:t>Keep track of short- and long-term health symptoms</a:t>
            </a:r>
          </a:p>
          <a:p>
            <a:pPr rtl="0"/>
            <a:r>
              <a:rPr lang="en-US" sz="1200" b="0" i="0" dirty="0">
                <a:solidFill>
                  <a:schemeClr val="tx1"/>
                </a:solidFill>
                <a:effectLst/>
                <a:latin typeface="Helvetica Neue"/>
                <a:ea typeface="ＭＳ Ｐゴシック" charset="0"/>
                <a:cs typeface="Helvetica Neue"/>
                <a:sym typeface="Helvetica Neue" charset="0"/>
              </a:rPr>
              <a:t>Use tools like the Speck air monitor and CATTfish water monitor</a:t>
            </a:r>
          </a:p>
          <a:p>
            <a:pPr rtl="0"/>
            <a:r>
              <a:rPr lang="en-US" sz="1200" b="0" i="0" dirty="0">
                <a:solidFill>
                  <a:schemeClr val="tx1"/>
                </a:solidFill>
                <a:effectLst/>
                <a:latin typeface="Helvetica Neue"/>
                <a:ea typeface="ＭＳ Ｐゴシック" charset="0"/>
                <a:cs typeface="Helvetica Neue"/>
                <a:sym typeface="Helvetica Neue" charset="0"/>
              </a:rPr>
              <a:t>And many other steps to monitor, measure, and mitigate fracking exposures! </a:t>
            </a:r>
          </a:p>
          <a:p>
            <a:pPr marL="0" marR="0" indent="0" algn="l" defTabSz="457200" rtl="0" eaLnBrk="0" fontAlgn="base" latinLnBrk="0" hangingPunct="0">
              <a:lnSpc>
                <a:spcPct val="118000"/>
              </a:lnSpc>
              <a:spcBef>
                <a:spcPct val="30000"/>
              </a:spcBef>
              <a:spcAft>
                <a:spcPct val="0"/>
              </a:spcAft>
              <a:buClrTx/>
              <a:buSzTx/>
              <a:buFontTx/>
              <a:buNone/>
              <a:tabLst/>
              <a:defRPr/>
            </a:pPr>
            <a:endParaRPr lang="en-US" sz="1200" dirty="0"/>
          </a:p>
          <a:p>
            <a:endParaRPr lang="en-US" sz="1200" dirty="0"/>
          </a:p>
        </p:txBody>
      </p:sp>
    </p:spTree>
    <p:extLst>
      <p:ext uri="{BB962C8B-B14F-4D97-AF65-F5344CB8AC3E}">
        <p14:creationId xmlns:p14="http://schemas.microsoft.com/office/powerpoint/2010/main" val="202101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p:txBody>
          <a:bodyPr/>
          <a:lstStyle/>
          <a:p>
            <a:endParaRPr lang="en-US" altLang="en-US" dirty="0">
              <a:latin typeface="Helvetica Neue" charset="0"/>
              <a:ea typeface="Helvetica Neue" charset="0"/>
              <a:cs typeface="Helvetica Neue" charset="0"/>
            </a:endParaRPr>
          </a:p>
        </p:txBody>
      </p:sp>
    </p:spTree>
    <p:extLst>
      <p:ext uri="{BB962C8B-B14F-4D97-AF65-F5344CB8AC3E}">
        <p14:creationId xmlns:p14="http://schemas.microsoft.com/office/powerpoint/2010/main" val="341234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p:txBody>
          <a:bodyPr/>
          <a:lstStyle/>
          <a:p>
            <a:r>
              <a:rPr lang="en-US" altLang="en-US" sz="1800" dirty="0">
                <a:latin typeface="Calibri" panose="020F0502020204030204" pitchFamily="34" charset="0"/>
                <a:cs typeface="Calibri" panose="020F0502020204030204" pitchFamily="34" charset="0"/>
              </a:rPr>
              <a:t>Evaluation of health risks –EHP’s nurse practitioner works directly with those residents who believe their health may be impacted from UOGD. Pairing the </a:t>
            </a:r>
            <a:r>
              <a:rPr lang="en-US" altLang="en-US" sz="1800" dirty="0" err="1">
                <a:latin typeface="Calibri" panose="020F0502020204030204" pitchFamily="34" charset="0"/>
                <a:cs typeface="Calibri" panose="020F0502020204030204" pitchFamily="34" charset="0"/>
              </a:rPr>
              <a:t>env</a:t>
            </a:r>
            <a:r>
              <a:rPr lang="en-US" altLang="en-US" sz="1800" dirty="0">
                <a:latin typeface="Calibri" panose="020F0502020204030204" pitchFamily="34" charset="0"/>
                <a:cs typeface="Calibri" panose="020F0502020204030204" pitchFamily="34" charset="0"/>
              </a:rPr>
              <a:t>. data with health data allows for a bigger picture.</a:t>
            </a:r>
          </a:p>
          <a:p>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We Identify the Exposure pathways – which are inhalation, ingestion, direct contact</a:t>
            </a:r>
          </a:p>
          <a:p>
            <a:endParaRPr lang="en-US" altLang="en-US" sz="1800" dirty="0">
              <a:latin typeface="Calibri" panose="020F0502020204030204" pitchFamily="34" charset="0"/>
              <a:cs typeface="Calibri" panose="020F0502020204030204" pitchFamily="34" charset="0"/>
            </a:endParaRPr>
          </a:p>
          <a:p>
            <a:r>
              <a:rPr lang="en-US" altLang="en-US" sz="1800" dirty="0" err="1">
                <a:latin typeface="Calibri" panose="020F0502020204030204" pitchFamily="34" charset="0"/>
                <a:cs typeface="Calibri" panose="020F0502020204030204" pitchFamily="34" charset="0"/>
              </a:rPr>
              <a:t>Env</a:t>
            </a:r>
            <a:r>
              <a:rPr lang="en-US" altLang="en-US" sz="1800" dirty="0">
                <a:latin typeface="Calibri" panose="020F0502020204030204" pitchFamily="34" charset="0"/>
                <a:cs typeface="Calibri" panose="020F0502020204030204" pitchFamily="34" charset="0"/>
              </a:rPr>
              <a:t>. Measurement Tools – we give residents monitors such as Speck air quality, CATTfish water quality, </a:t>
            </a:r>
          </a:p>
          <a:p>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Interpretation of air lab results – EHP been working with ALS Global, a lab out of Simi Valley CA to conduct SUMMA canister tests and then reporting the findings of the lab to residents after EHP’s toxicologist, Dave Brown has reviewed them. </a:t>
            </a:r>
          </a:p>
          <a:p>
            <a:endParaRPr lang="en-US" altLang="en-US" sz="1800"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Assessment of air exposure – After a resident monitors their air, EHP provides and analysis and explanation of the data in a report which is mailed to the resident. The report follows a ‘quick and to the point’ structure and contains visuals of the data, a summary of their exposure based on variables defined by EHP and recommendations on how to improve their environment and potentially lower the exposure. </a:t>
            </a:r>
          </a:p>
        </p:txBody>
      </p:sp>
    </p:spTree>
    <p:extLst>
      <p:ext uri="{BB962C8B-B14F-4D97-AF65-F5344CB8AC3E}">
        <p14:creationId xmlns:p14="http://schemas.microsoft.com/office/powerpoint/2010/main" val="197838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solidFill>
                  <a:schemeClr val="tx1"/>
                </a:solidFill>
                <a:effectLst/>
                <a:latin typeface="Helvetica Neue"/>
                <a:ea typeface="ＭＳ Ｐゴシック" charset="0"/>
                <a:cs typeface="Helvetica Neue"/>
                <a:sym typeface="Helvetica Neue" charset="0"/>
              </a:rPr>
              <a:t> These </a:t>
            </a:r>
            <a:r>
              <a:rPr lang="en-US" sz="2200" b="0" i="0" dirty="0" err="1">
                <a:solidFill>
                  <a:schemeClr val="tx1"/>
                </a:solidFill>
                <a:effectLst/>
                <a:latin typeface="Helvetica Neue"/>
                <a:ea typeface="ＭＳ Ｐゴシック" charset="0"/>
                <a:cs typeface="Helvetica Neue"/>
                <a:sym typeface="Helvetica Neue" charset="0"/>
              </a:rPr>
              <a:t>toolsEHP’s</a:t>
            </a:r>
            <a:r>
              <a:rPr lang="en-US" sz="2200" b="0" i="0" dirty="0">
                <a:solidFill>
                  <a:schemeClr val="tx1"/>
                </a:solidFill>
                <a:effectLst/>
                <a:latin typeface="Helvetica Neue"/>
                <a:ea typeface="ＭＳ Ｐゴシック" charset="0"/>
                <a:cs typeface="Helvetica Neue"/>
                <a:sym typeface="Helvetica Neue" charset="0"/>
              </a:rPr>
              <a:t> medical staff understand your environmental conditions and health concerns. </a:t>
            </a:r>
            <a:endParaRPr lang="en-US" dirty="0"/>
          </a:p>
        </p:txBody>
      </p:sp>
    </p:spTree>
    <p:extLst>
      <p:ext uri="{BB962C8B-B14F-4D97-AF65-F5344CB8AC3E}">
        <p14:creationId xmlns:p14="http://schemas.microsoft.com/office/powerpoint/2010/main" val="171458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r>
              <a:rPr lang="en-US" altLang="en-US" sz="1000" dirty="0">
                <a:latin typeface="Calibri" panose="020F0502020204030204" pitchFamily="34" charset="0"/>
                <a:cs typeface="Calibri" panose="020F0502020204030204" pitchFamily="34" charset="0"/>
              </a:rPr>
              <a:t>EHP offers the use of monitors to residents at no charge. </a:t>
            </a:r>
          </a:p>
          <a:p>
            <a:endParaRPr lang="en-US" altLang="en-US" sz="1000" dirty="0">
              <a:latin typeface="Calibri" panose="020F0502020204030204" pitchFamily="34" charset="0"/>
              <a:cs typeface="Calibri" panose="020F0502020204030204" pitchFamily="34" charset="0"/>
            </a:endParaRPr>
          </a:p>
          <a:p>
            <a:r>
              <a:rPr lang="en-US" altLang="en-US" sz="1000" dirty="0">
                <a:latin typeface="Calibri" panose="020F0502020204030204" pitchFamily="34" charset="0"/>
                <a:cs typeface="Calibri" panose="020F0502020204030204" pitchFamily="34" charset="0"/>
              </a:rPr>
              <a:t>The monitors are sold for ~ $200 and EHP chose to work with them because of how ‘user-friendly’ they are &amp; their ability to record real-time data. </a:t>
            </a:r>
          </a:p>
          <a:p>
            <a:endParaRPr lang="en-US" altLang="en-US" sz="1000" dirty="0">
              <a:latin typeface="Calibri" panose="020F0502020204030204" pitchFamily="34" charset="0"/>
              <a:cs typeface="Calibri" panose="020F0502020204030204" pitchFamily="34" charset="0"/>
            </a:endParaRPr>
          </a:p>
          <a:p>
            <a:r>
              <a:rPr lang="en-US" altLang="en-US" sz="1000" dirty="0">
                <a:latin typeface="Calibri" panose="020F0502020204030204" pitchFamily="34" charset="0"/>
                <a:ea typeface="Helvetica Neue" charset="0"/>
                <a:cs typeface="Calibri" panose="020F0502020204030204" pitchFamily="34" charset="0"/>
              </a:rPr>
              <a:t>SPECK</a:t>
            </a:r>
            <a:r>
              <a:rPr lang="en-US" altLang="en-US" sz="1000" baseline="0" dirty="0">
                <a:latin typeface="Calibri" panose="020F0502020204030204" pitchFamily="34" charset="0"/>
                <a:ea typeface="Helvetica Neue" charset="0"/>
                <a:cs typeface="Calibri" panose="020F0502020204030204" pitchFamily="34" charset="0"/>
              </a:rPr>
              <a:t> - </a:t>
            </a:r>
            <a:r>
              <a:rPr lang="en-US" altLang="en-US" sz="1000" dirty="0">
                <a:latin typeface="Calibri" panose="020F0502020204030204" pitchFamily="34" charset="0"/>
                <a:ea typeface="Helvetica Neue" charset="0"/>
                <a:cs typeface="Calibri" panose="020F0502020204030204" pitchFamily="34" charset="0"/>
              </a:rPr>
              <a:t>The image shows the small size of the monitor, and also shows one of the 3 viewing modes the monitor offers. Right now it’s showing the 1-hour screen which shows data recorded within the last hour. The other 2 screen options are ‘current reading’ and ‘12-hour’</a:t>
            </a:r>
          </a:p>
          <a:p>
            <a:endParaRPr lang="en-US" altLang="en-US" sz="1000" dirty="0">
              <a:latin typeface="Calibri" panose="020F0502020204030204" pitchFamily="34" charset="0"/>
              <a:ea typeface="Helvetica Neue" charset="0"/>
              <a:cs typeface="Calibri" panose="020F0502020204030204" pitchFamily="34" charset="0"/>
            </a:endParaRPr>
          </a:p>
          <a:p>
            <a:r>
              <a:rPr lang="en-US" altLang="en-US" sz="1000" dirty="0">
                <a:latin typeface="Calibri" panose="020F0502020204030204" pitchFamily="34" charset="0"/>
                <a:ea typeface="Helvetica Neue" charset="0"/>
                <a:cs typeface="Calibri" panose="020F0502020204030204" pitchFamily="34" charset="0"/>
              </a:rPr>
              <a:t>The color scheme of the monitor is unique in that it uses calm colors so that people are terribly alarmed when they see yellow, which is considered moderate by the EPA and occurs most days in southwestern PA. </a:t>
            </a:r>
          </a:p>
          <a:p>
            <a:endParaRPr lang="en-US" altLang="en-US" sz="1000" dirty="0">
              <a:latin typeface="Calibri" panose="020F0502020204030204" pitchFamily="34" charset="0"/>
              <a:ea typeface="Helvetica Neue" charset="0"/>
              <a:cs typeface="Calibri" panose="020F0502020204030204" pitchFamily="34" charset="0"/>
            </a:endParaRPr>
          </a:p>
          <a:p>
            <a:r>
              <a:rPr lang="en-US" altLang="en-US" sz="1000" dirty="0">
                <a:latin typeface="Calibri" panose="020F0502020204030204" pitchFamily="34" charset="0"/>
                <a:ea typeface="Helvetica Neue" charset="0"/>
                <a:cs typeface="Calibri" panose="020F0502020204030204" pitchFamily="34" charset="0"/>
              </a:rPr>
              <a:t>The monitor is designed to save a data point every minute. Data points are made from 60 consecutive recordings averaged to create a 1-minute reading. </a:t>
            </a:r>
          </a:p>
          <a:p>
            <a:endParaRPr lang="en-US" altLang="en-US" sz="1000" dirty="0">
              <a:latin typeface="Calibri" panose="020F0502020204030204" pitchFamily="34" charset="0"/>
              <a:ea typeface="Helvetica Neue" charset="0"/>
              <a:cs typeface="Calibri" panose="020F0502020204030204" pitchFamily="34" charset="0"/>
            </a:endParaRPr>
          </a:p>
          <a:p>
            <a:r>
              <a:rPr lang="en-US" altLang="en-US" sz="1000" dirty="0">
                <a:latin typeface="Calibri" panose="020F0502020204030204" pitchFamily="34" charset="0"/>
                <a:ea typeface="Helvetica Neue" charset="0"/>
                <a:cs typeface="Calibri" panose="020F0502020204030204" pitchFamily="34" charset="0"/>
              </a:rPr>
              <a:t>After a resident collects readings the monitor is returned to EHP where we download the data, analyze it and generate a report as quickly as possible. Upon request from the resident, EHP will mail the monitor back for another 32-day round of monitoring where we will repeat the process over again. </a:t>
            </a:r>
          </a:p>
          <a:p>
            <a:endParaRPr lang="en-US" altLang="en-US" sz="1000" dirty="0">
              <a:latin typeface="Calibri" panose="020F0502020204030204" pitchFamily="34" charset="0"/>
              <a:ea typeface="Helvetica Neue" charset="0"/>
              <a:cs typeface="Calibri" panose="020F0502020204030204" pitchFamily="34" charset="0"/>
            </a:endParaRPr>
          </a:p>
          <a:p>
            <a:r>
              <a:rPr lang="en-US" altLang="en-US" sz="1000" dirty="0">
                <a:latin typeface="Calibri" panose="020F0502020204030204" pitchFamily="34" charset="0"/>
                <a:ea typeface="Helvetica Neue" charset="0"/>
                <a:cs typeface="Calibri" panose="020F0502020204030204" pitchFamily="34" charset="0"/>
              </a:rPr>
              <a:t>There is no limit to how many rounds people can use EHP monitors. We have worked with several residents for over a year which has given EHP a tremendous database to work from. </a:t>
            </a:r>
          </a:p>
          <a:p>
            <a:endParaRPr lang="en-US" altLang="en-US" sz="1000" dirty="0">
              <a:latin typeface="Calibri" panose="020F0502020204030204" pitchFamily="34" charset="0"/>
              <a:ea typeface="Helvetica Neue" charset="0"/>
              <a:cs typeface="Calibri" panose="020F0502020204030204" pitchFamily="34" charset="0"/>
            </a:endParaRPr>
          </a:p>
          <a:p>
            <a:pPr marL="0" marR="0" indent="0" algn="l" defTabSz="457200" rtl="0" eaLnBrk="0" fontAlgn="base" latinLnBrk="0" hangingPunct="0">
              <a:lnSpc>
                <a:spcPct val="118000"/>
              </a:lnSpc>
              <a:spcBef>
                <a:spcPct val="30000"/>
              </a:spcBef>
              <a:spcAft>
                <a:spcPct val="0"/>
              </a:spcAft>
              <a:buClrTx/>
              <a:buSzTx/>
              <a:buFontTx/>
              <a:buNone/>
              <a:tabLst/>
              <a:defRPr/>
            </a:pPr>
            <a:r>
              <a:rPr lang="en-US" sz="1000" dirty="0">
                <a:latin typeface="Calibri" panose="020F0502020204030204" pitchFamily="34" charset="0"/>
                <a:cs typeface="Calibri" panose="020F0502020204030204" pitchFamily="34" charset="0"/>
              </a:rPr>
              <a:t>CATTFISH -</a:t>
            </a:r>
            <a:r>
              <a:rPr lang="en-US" sz="1000" baseline="0" dirty="0">
                <a:latin typeface="Calibri" panose="020F0502020204030204" pitchFamily="34" charset="0"/>
                <a:cs typeface="Calibri" panose="020F0502020204030204" pitchFamily="34" charset="0"/>
              </a:rPr>
              <a:t> </a:t>
            </a:r>
            <a:r>
              <a:rPr lang="en-US" altLang="en-US" sz="1000" dirty="0">
                <a:latin typeface="Calibri" panose="020F0502020204030204" pitchFamily="34" charset="0"/>
                <a:ea typeface="MS PGothic" panose="020B0600070205080204" pitchFamily="34" charset="-128"/>
                <a:cs typeface="Calibri" panose="020F0502020204030204" pitchFamily="34" charset="0"/>
              </a:rPr>
              <a:t>– </a:t>
            </a:r>
            <a:r>
              <a:rPr lang="en-US" altLang="en-US" sz="1000" b="1" dirty="0">
                <a:latin typeface="Calibri" panose="020F0502020204030204" pitchFamily="34" charset="0"/>
                <a:ea typeface="MS PGothic" panose="020B0600070205080204" pitchFamily="34" charset="-128"/>
                <a:cs typeface="Calibri" panose="020F0502020204030204" pitchFamily="34" charset="0"/>
              </a:rPr>
              <a:t>C</a:t>
            </a:r>
            <a:r>
              <a:rPr lang="en-US" altLang="en-US" sz="1000" dirty="0">
                <a:latin typeface="Calibri" panose="020F0502020204030204" pitchFamily="34" charset="0"/>
                <a:ea typeface="MS PGothic" panose="020B0600070205080204" pitchFamily="34" charset="-128"/>
                <a:cs typeface="Calibri" panose="020F0502020204030204" pitchFamily="34" charset="0"/>
              </a:rPr>
              <a:t>onductivity </a:t>
            </a:r>
            <a:r>
              <a:rPr lang="en-US" altLang="en-US" sz="1000" b="1" dirty="0">
                <a:latin typeface="Calibri" panose="020F0502020204030204" pitchFamily="34" charset="0"/>
                <a:ea typeface="MS PGothic" panose="020B0600070205080204" pitchFamily="34" charset="-128"/>
                <a:cs typeface="Calibri" panose="020F0502020204030204" pitchFamily="34" charset="0"/>
              </a:rPr>
              <a:t>A</a:t>
            </a:r>
            <a:r>
              <a:rPr lang="en-US" altLang="en-US" sz="1000" dirty="0">
                <a:latin typeface="Calibri" panose="020F0502020204030204" pitchFamily="34" charset="0"/>
                <a:ea typeface="MS PGothic" panose="020B0600070205080204" pitchFamily="34" charset="-128"/>
                <a:cs typeface="Calibri" panose="020F0502020204030204" pitchFamily="34" charset="0"/>
              </a:rPr>
              <a:t>nd </a:t>
            </a:r>
            <a:r>
              <a:rPr lang="en-US" altLang="en-US" sz="1000" b="1" dirty="0">
                <a:latin typeface="Calibri" panose="020F0502020204030204" pitchFamily="34" charset="0"/>
                <a:ea typeface="MS PGothic" panose="020B0600070205080204" pitchFamily="34" charset="-128"/>
                <a:cs typeface="Calibri" panose="020F0502020204030204" pitchFamily="34" charset="0"/>
              </a:rPr>
              <a:t>T</a:t>
            </a:r>
            <a:r>
              <a:rPr lang="en-US" altLang="en-US" sz="1000" dirty="0">
                <a:latin typeface="Calibri" panose="020F0502020204030204" pitchFamily="34" charset="0"/>
                <a:ea typeface="MS PGothic" panose="020B0600070205080204" pitchFamily="34" charset="-128"/>
                <a:cs typeface="Calibri" panose="020F0502020204030204" pitchFamily="34" charset="0"/>
              </a:rPr>
              <a:t>emperature in </a:t>
            </a:r>
            <a:r>
              <a:rPr lang="en-US" altLang="en-US" sz="1000" b="1" dirty="0">
                <a:latin typeface="Calibri" panose="020F0502020204030204" pitchFamily="34" charset="0"/>
                <a:ea typeface="MS PGothic" panose="020B0600070205080204" pitchFamily="34" charset="-128"/>
                <a:cs typeface="Calibri" panose="020F0502020204030204" pitchFamily="34" charset="0"/>
              </a:rPr>
              <a:t>T</a:t>
            </a:r>
            <a:r>
              <a:rPr lang="en-US" altLang="en-US" sz="1000" dirty="0">
                <a:latin typeface="Calibri" panose="020F0502020204030204" pitchFamily="34" charset="0"/>
                <a:ea typeface="MS PGothic" panose="020B0600070205080204" pitchFamily="34" charset="-128"/>
                <a:cs typeface="Calibri" panose="020F0502020204030204" pitchFamily="34" charset="0"/>
              </a:rPr>
              <a:t>oilet tank</a:t>
            </a:r>
          </a:p>
          <a:p>
            <a:pPr>
              <a:defRPr/>
            </a:pPr>
            <a:r>
              <a:rPr lang="en-US" sz="1000" dirty="0">
                <a:latin typeface="Calibri" panose="020F0502020204030204" pitchFamily="34" charset="0"/>
                <a:cs typeface="Calibri" panose="020F0502020204030204" pitchFamily="34" charset="0"/>
              </a:rPr>
              <a:t>Conductivity is the ability of a sample of water to carry an electrical charge. The greater the charge the higher the conductivity will be.</a:t>
            </a:r>
          </a:p>
          <a:p>
            <a:pPr marL="72827">
              <a:defRPr/>
            </a:pPr>
            <a:endParaRPr lang="en-US" sz="1000" dirty="0">
              <a:latin typeface="Calibri" panose="020F0502020204030204" pitchFamily="34" charset="0"/>
              <a:cs typeface="Calibri" panose="020F0502020204030204" pitchFamily="34" charset="0"/>
            </a:endParaRPr>
          </a:p>
          <a:p>
            <a:pPr>
              <a:defRPr/>
            </a:pPr>
            <a:r>
              <a:rPr lang="en-US" sz="1000" dirty="0">
                <a:latin typeface="Calibri" panose="020F0502020204030204" pitchFamily="34" charset="0"/>
                <a:cs typeface="Calibri" panose="020F0502020204030204" pitchFamily="34" charset="0"/>
              </a:rPr>
              <a:t>Readings found to be above average for a sample of water generally means that there are unseen particles in the water. These particles can be anything from salts to larger complex molecules, some of which can be harmful to your health.</a:t>
            </a:r>
          </a:p>
          <a:p>
            <a:pPr>
              <a:defRPr/>
            </a:pPr>
            <a:endParaRPr lang="en-US" sz="1000" dirty="0">
              <a:latin typeface="Calibri" panose="020F0502020204030204" pitchFamily="34" charset="0"/>
              <a:cs typeface="Calibri" panose="020F0502020204030204" pitchFamily="34" charset="0"/>
            </a:endParaRPr>
          </a:p>
          <a:p>
            <a:pPr>
              <a:defRPr/>
            </a:pPr>
            <a:r>
              <a:rPr lang="en-US" sz="1000" dirty="0">
                <a:latin typeface="Calibri" panose="020F0502020204030204" pitchFamily="34" charset="0"/>
                <a:cs typeface="Calibri" panose="020F0502020204030204" pitchFamily="34" charset="0"/>
              </a:rPr>
              <a:t>Interactive – show them the CATTfish</a:t>
            </a:r>
          </a:p>
          <a:p>
            <a:endParaRPr lang="en-US" altLang="en-US" sz="1000" dirty="0">
              <a:latin typeface="Calibri" panose="020F0502020204030204" pitchFamily="34" charset="0"/>
              <a:ea typeface="Helvetica Neue" charset="0"/>
              <a:cs typeface="Calibri" panose="020F0502020204030204" pitchFamily="34" charset="0"/>
            </a:endParaRPr>
          </a:p>
          <a:p>
            <a:endParaRPr lang="en-US" altLang="en-US" sz="1000" dirty="0">
              <a:latin typeface="Calibri" panose="020F0502020204030204" pitchFamily="34" charset="0"/>
              <a:ea typeface="Helvetica Neue" charset="0"/>
              <a:cs typeface="Calibri" panose="020F0502020204030204" pitchFamily="34" charset="0"/>
            </a:endParaRPr>
          </a:p>
          <a:p>
            <a:endParaRPr lang="en-US" alt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27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p:txBody>
          <a:bodyPr/>
          <a:lstStyle/>
          <a:p>
            <a:pPr>
              <a:defRPr/>
            </a:pPr>
            <a:r>
              <a:rPr lang="en-US" sz="1200" dirty="0">
                <a:latin typeface="Calibri" panose="020F0502020204030204" pitchFamily="34" charset="0"/>
                <a:cs typeface="Calibri" panose="020F0502020204030204" pitchFamily="34" charset="0"/>
              </a:rPr>
              <a:t>Test wells drilled </a:t>
            </a:r>
          </a:p>
          <a:p>
            <a:pPr>
              <a:defRPr/>
            </a:pPr>
            <a:r>
              <a:rPr lang="en-US" sz="1200" dirty="0">
                <a:latin typeface="Calibri" panose="020F0502020204030204" pitchFamily="34" charset="0"/>
                <a:cs typeface="Calibri" panose="020F0502020204030204" pitchFamily="34" charset="0"/>
              </a:rPr>
              <a:t>Casing (cement/steel) for permanent well put in place</a:t>
            </a:r>
          </a:p>
          <a:p>
            <a:pPr>
              <a:defRPr/>
            </a:pPr>
            <a:r>
              <a:rPr lang="en-US" sz="1200" dirty="0">
                <a:latin typeface="Calibri" panose="020F0502020204030204" pitchFamily="34" charset="0"/>
                <a:cs typeface="Calibri" panose="020F0502020204030204" pitchFamily="34" charset="0"/>
              </a:rPr>
              <a:t>Pipes installed for barrier between flow of gas/fracking fluids and groundwater</a:t>
            </a:r>
          </a:p>
          <a:p>
            <a:pPr>
              <a:defRPr/>
            </a:pPr>
            <a:r>
              <a:rPr lang="en-US" sz="1200" dirty="0">
                <a:latin typeface="Calibri" panose="020F0502020204030204" pitchFamily="34" charset="0"/>
                <a:cs typeface="Calibri" panose="020F0502020204030204" pitchFamily="34" charset="0"/>
              </a:rPr>
              <a:t>Shale is fractured and frack fluid is injected into the well. </a:t>
            </a:r>
          </a:p>
          <a:p>
            <a:pPr>
              <a:defRPr/>
            </a:pPr>
            <a:r>
              <a:rPr lang="en-US" sz="1200" dirty="0" err="1">
                <a:latin typeface="Calibri" panose="020F0502020204030204" pitchFamily="34" charset="0"/>
                <a:cs typeface="Calibri" panose="020F0502020204030204" pitchFamily="34" charset="0"/>
              </a:rPr>
              <a:t>Flowback</a:t>
            </a:r>
            <a:r>
              <a:rPr lang="en-US" sz="1200" dirty="0">
                <a:latin typeface="Calibri" panose="020F0502020204030204" pitchFamily="34" charset="0"/>
                <a:cs typeface="Calibri" panose="020F0502020204030204" pitchFamily="34" charset="0"/>
              </a:rPr>
              <a:t> fluids return to the surface.</a:t>
            </a:r>
          </a:p>
          <a:p>
            <a:endParaRPr lang="en-US" altLang="en-US" sz="1200" dirty="0">
              <a:latin typeface="Helvetica Neue" charset="0"/>
              <a:ea typeface="Helvetica Neue" charset="0"/>
              <a:cs typeface="Helvetica Neue" charset="0"/>
            </a:endParaRPr>
          </a:p>
        </p:txBody>
      </p:sp>
    </p:spTree>
    <p:extLst>
      <p:ext uri="{BB962C8B-B14F-4D97-AF65-F5344CB8AC3E}">
        <p14:creationId xmlns:p14="http://schemas.microsoft.com/office/powerpoint/2010/main" val="299781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p:txBody>
          <a:bodyPr/>
          <a:lstStyle/>
          <a:p>
            <a:r>
              <a:rPr lang="en-US" altLang="en-US" sz="1200" dirty="0">
                <a:latin typeface="Calibri" panose="020F0502020204030204" pitchFamily="34" charset="0"/>
              </a:rPr>
              <a:t>Compressor stations help with the transportation of natural gas from one location to another</a:t>
            </a:r>
          </a:p>
          <a:p>
            <a:r>
              <a:rPr lang="en-US" altLang="en-US" sz="1200" dirty="0">
                <a:latin typeface="Calibri" panose="020F0502020204030204" pitchFamily="34" charset="0"/>
              </a:rPr>
              <a:t>Gas pipelines that carry the natural gas must be constantly pressurized </a:t>
            </a:r>
          </a:p>
          <a:p>
            <a:r>
              <a:rPr lang="en-US" altLang="en-US" sz="1200" dirty="0">
                <a:latin typeface="Calibri" panose="020F0502020204030204" pitchFamily="34" charset="0"/>
              </a:rPr>
              <a:t>Gas along with VOCs may be vented at these locations when pressure needs to be released and/or pipes cleaned.</a:t>
            </a:r>
          </a:p>
          <a:p>
            <a:pPr>
              <a:buFontTx/>
              <a:buNone/>
            </a:pPr>
            <a:endParaRPr lang="en-US" altLang="en-US" sz="1200" b="1" i="1" dirty="0">
              <a:latin typeface="Calibri" panose="020F0502020204030204" pitchFamily="34" charset="0"/>
            </a:endParaRPr>
          </a:p>
          <a:p>
            <a:endParaRPr lang="en-US" altLang="en-US" sz="1200" dirty="0">
              <a:latin typeface="Helvetica Neue" charset="0"/>
              <a:ea typeface="Helvetica Neue" charset="0"/>
              <a:cs typeface="Helvetica Neue" charset="0"/>
            </a:endParaRPr>
          </a:p>
        </p:txBody>
      </p:sp>
    </p:spTree>
    <p:extLst>
      <p:ext uri="{BB962C8B-B14F-4D97-AF65-F5344CB8AC3E}">
        <p14:creationId xmlns:p14="http://schemas.microsoft.com/office/powerpoint/2010/main" val="226763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 are also</a:t>
            </a:r>
            <a:r>
              <a:rPr lang="en-US" sz="1200" baseline="0" dirty="0"/>
              <a:t> considered to be HAPS and Endocrine Disruptors</a:t>
            </a:r>
            <a:endParaRPr lang="en-US" sz="1200" dirty="0"/>
          </a:p>
        </p:txBody>
      </p:sp>
    </p:spTree>
    <p:extLst>
      <p:ext uri="{BB962C8B-B14F-4D97-AF65-F5344CB8AC3E}">
        <p14:creationId xmlns:p14="http://schemas.microsoft.com/office/powerpoint/2010/main" val="187123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a:t>
            </a:r>
            <a:r>
              <a:rPr lang="en-US" sz="1200" baseline="0" dirty="0"/>
              <a:t> not an exhaustive list and is but a sample. EHP has documentation on Acute and Chronic health effects of many different chemicals related to UOGD.</a:t>
            </a:r>
            <a:endParaRPr lang="en-US" sz="1200" dirty="0"/>
          </a:p>
        </p:txBody>
      </p:sp>
    </p:spTree>
    <p:extLst>
      <p:ext uri="{BB962C8B-B14F-4D97-AF65-F5344CB8AC3E}">
        <p14:creationId xmlns:p14="http://schemas.microsoft.com/office/powerpoint/2010/main" val="198969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p:txBody>
          <a:bodyPr/>
          <a:lstStyle/>
          <a:p>
            <a:r>
              <a:rPr lang="en-US" altLang="en-US" sz="1200" dirty="0">
                <a:latin typeface="Helvetica Neue" charset="0"/>
                <a:ea typeface="Helvetica Neue" charset="0"/>
                <a:cs typeface="Helvetica Neue" charset="0"/>
              </a:rPr>
              <a:t>What do we know about</a:t>
            </a:r>
            <a:r>
              <a:rPr lang="en-US" altLang="en-US" sz="1200" baseline="0" dirty="0">
                <a:latin typeface="Helvetica Neue" charset="0"/>
                <a:ea typeface="Helvetica Neue" charset="0"/>
                <a:cs typeface="Helvetica Neue" charset="0"/>
              </a:rPr>
              <a:t> fracking and possible impacts to health? </a:t>
            </a:r>
            <a:r>
              <a:rPr lang="en-US" altLang="en-US" sz="1200" dirty="0">
                <a:latin typeface="Helvetica Neue" charset="0"/>
                <a:ea typeface="Helvetica Neue" charset="0"/>
                <a:cs typeface="Helvetica Neue" charset="0"/>
              </a:rPr>
              <a:t>What are the health impacts associated</a:t>
            </a:r>
            <a:r>
              <a:rPr lang="en-US" altLang="en-US" sz="1200" baseline="0" dirty="0">
                <a:latin typeface="Helvetica Neue" charset="0"/>
                <a:ea typeface="Helvetica Neue" charset="0"/>
                <a:cs typeface="Helvetica Neue" charset="0"/>
              </a:rPr>
              <a:t> with fracking? </a:t>
            </a:r>
          </a:p>
          <a:p>
            <a:endParaRPr lang="en-US" altLang="en-US" sz="1200" baseline="0" dirty="0">
              <a:latin typeface="Helvetica Neue" charset="0"/>
              <a:ea typeface="Helvetica Neue" charset="0"/>
              <a:cs typeface="Helvetica Neue" charset="0"/>
            </a:endParaRPr>
          </a:p>
          <a:p>
            <a:r>
              <a:rPr lang="en-US" altLang="en-US" sz="1200" baseline="0" dirty="0">
                <a:latin typeface="Helvetica Neue" charset="0"/>
                <a:ea typeface="Helvetica Neue" charset="0"/>
                <a:cs typeface="Helvetica Neue" charset="0"/>
              </a:rPr>
              <a:t>Paper is “Toward Consistent Methodology to Quantify Populations in Proximity to Oil and Gas Development: A National Spatial </a:t>
            </a:r>
            <a:r>
              <a:rPr lang="en-US" altLang="en-US" sz="1200" baseline="0" dirty="0" err="1">
                <a:latin typeface="Helvetica Neue" charset="0"/>
                <a:ea typeface="Helvetica Neue" charset="0"/>
                <a:cs typeface="Helvetica Neue" charset="0"/>
              </a:rPr>
              <a:t>Anaysis</a:t>
            </a:r>
            <a:r>
              <a:rPr lang="en-US" altLang="en-US" sz="1200" baseline="0" dirty="0">
                <a:latin typeface="Helvetica Neue" charset="0"/>
                <a:ea typeface="Helvetica Neue" charset="0"/>
                <a:cs typeface="Helvetica Neue" charset="0"/>
              </a:rPr>
              <a:t> and Review” Environmental Health Perspectives August 23 2017 Online Edition</a:t>
            </a:r>
          </a:p>
          <a:p>
            <a:r>
              <a:rPr lang="en-US" altLang="en-US" sz="1200" dirty="0">
                <a:latin typeface="Helvetica Neue" charset="0"/>
                <a:ea typeface="Helvetica Neue" charset="0"/>
                <a:cs typeface="Helvetica Neue" charset="0"/>
              </a:rPr>
              <a:t>www.psehealthyenergy.org</a:t>
            </a:r>
          </a:p>
        </p:txBody>
      </p:sp>
    </p:spTree>
    <p:extLst>
      <p:ext uri="{BB962C8B-B14F-4D97-AF65-F5344CB8AC3E}">
        <p14:creationId xmlns:p14="http://schemas.microsoft.com/office/powerpoint/2010/main" val="3013628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ehp-coverFINA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247688" cy="998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1D73B-AC12-4256-9E12-E45AB393862B}"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61C9-CC0E-8C45-ABAD-5A4A37052161}" type="slidenum">
              <a:rPr lang="en-US" altLang="x-none" smtClean="0"/>
              <a:pPr/>
              <a:t>‹#›</a:t>
            </a:fld>
            <a:endParaRPr lang="en-US" altLang="x-non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D1E8A7-06A9-4796-98A4-479CF7079753}"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61C9-CC0E-8C45-ABAD-5A4A37052161}" type="slidenum">
              <a:rPr lang="en-US" altLang="x-none" smtClean="0"/>
              <a:pPr/>
              <a:t>‹#›</a:t>
            </a:fld>
            <a:endParaRPr lang="en-US" altLang="x-non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10"/>
          </p:nvPr>
        </p:nvSpPr>
        <p:spPr>
          <a:ln/>
        </p:spPr>
        <p:txBody>
          <a:bodyPr/>
          <a:lstStyle>
            <a:lvl1pPr>
              <a:defRPr/>
            </a:lvl1pPr>
          </a:lstStyle>
          <a:p>
            <a:pPr>
              <a:defRPr/>
            </a:pPr>
            <a:fld id="{C46CB221-EE4F-4C71-A8C9-DBB5C74E4216}" type="slidenum">
              <a:rPr lang="en-US" altLang="en-US"/>
              <a:pPr>
                <a:defRPr/>
              </a:pPr>
              <a:t>‹#›</a:t>
            </a:fld>
            <a:endParaRPr lang="en-US" altLang="en-US"/>
          </a:p>
        </p:txBody>
      </p:sp>
    </p:spTree>
    <p:extLst>
      <p:ext uri="{BB962C8B-B14F-4D97-AF65-F5344CB8AC3E}">
        <p14:creationId xmlns:p14="http://schemas.microsoft.com/office/powerpoint/2010/main" val="22497521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0AAF3-4770-B148-93E3-30A9D520E8CA}" type="datetimeFigureOut">
              <a:rPr lang="en-US" altLang="x-none" smtClean="0"/>
              <a:pPr/>
              <a:t>4/20/2018</a:t>
            </a:fld>
            <a:endParaRPr lang="en-US" altLang="x-none"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4A78A48-8BA9-5E4C-8DC3-626CF40036EB}" type="slidenum">
              <a:rPr lang="en-US" altLang="x-none" smtClean="0"/>
              <a:pPr/>
              <a:t>‹#›</a:t>
            </a:fld>
            <a:endParaRPr lang="en-US" altLang="x-non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8"/>
            <a:ext cx="11216640" cy="4057226"/>
          </a:xfrm>
        </p:spPr>
        <p:txBody>
          <a:bodyPr anchor="b"/>
          <a:lstStyle>
            <a:lvl1pPr>
              <a:defRPr sz="6400"/>
            </a:lvl1pPr>
          </a:lstStyle>
          <a:p>
            <a:r>
              <a:rPr lang="en-US"/>
              <a:t>Click to edit Master title style</a:t>
            </a:r>
          </a:p>
        </p:txBody>
      </p:sp>
      <p:sp>
        <p:nvSpPr>
          <p:cNvPr id="3" name="Text Placeholder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29D4D-0BFC-4907-B876-8D0F29D25B8B}"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61C9-CC0E-8C45-ABAD-5A4A37052161}" type="slidenum">
              <a:rPr lang="en-US" altLang="x-none" smtClean="0"/>
              <a:pPr/>
              <a:t>‹#›</a:t>
            </a:fld>
            <a:endParaRPr lang="en-US" altLang="x-non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D4F713-3024-4B60-8C85-AB19FBDEA5C9}"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61C9-CC0E-8C45-ABAD-5A4A37052161}" type="slidenum">
              <a:rPr lang="en-US" altLang="x-none" smtClean="0"/>
              <a:pPr/>
              <a:t>‹#›</a:t>
            </a:fld>
            <a:endParaRPr lang="en-US" altLang="x-non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370D8C-FEE3-44E4-9FC3-58ECB605B60D}" type="datetimeFigureOut">
              <a:rPr lang="en-US" smtClean="0"/>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3D61C9-CC0E-8C45-ABAD-5A4A37052161}" type="slidenum">
              <a:rPr lang="en-US" altLang="x-none" smtClean="0"/>
              <a:pPr/>
              <a:t>‹#›</a:t>
            </a:fld>
            <a:endParaRPr lang="en-US" altLang="x-non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7AFF06-CDBB-4575-A3CF-D3C40F356B44}" type="datetimeFigureOut">
              <a:rPr lang="en-US" smtClean="0"/>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D61C9-CC0E-8C45-ABAD-5A4A37052161}" type="slidenum">
              <a:rPr lang="en-US" altLang="x-none" smtClean="0"/>
              <a:pPr/>
              <a:t>‹#›</a:t>
            </a:fld>
            <a:endParaRPr lang="en-US" altLang="x-non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6DA74D-45CA-AE49-9792-0FD4B5A0BF59}" type="slidenum">
              <a:rPr lang="en-US" altLang="x-none" smtClean="0"/>
              <a:pPr/>
              <a:t>‹#›</a:t>
            </a:fld>
            <a:endParaRPr lang="en-US" altLang="x-none" dirty="0"/>
          </a:p>
        </p:txBody>
      </p:sp>
      <p:pic>
        <p:nvPicPr>
          <p:cNvPr id="6" name="ehp-su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E5F43E8C-8E71-4ACB-A6F3-3C86F80AFB02}"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61C9-CC0E-8C45-ABAD-5A4A37052161}" type="slidenum">
              <a:rPr lang="en-US" altLang="x-none" smtClean="0"/>
              <a:pPr/>
              <a:t>‹#›</a:t>
            </a:fld>
            <a:endParaRPr lang="en-US" altLang="x-non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61C9-CC0E-8C45-ABAD-5A4A37052161}" type="slidenum">
              <a:rPr lang="en-US" altLang="x-none" smtClean="0"/>
              <a:pPr/>
              <a:t>‹#›</a:t>
            </a:fld>
            <a:endParaRPr lang="en-US" altLang="x-non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89D66BB5-FA43-4133-A57F-33DEFA0D4249}" type="datetimeFigureOut">
              <a:rPr lang="en-US" smtClean="0"/>
              <a:t>4/20/2018</a:t>
            </a:fld>
            <a:endParaRPr lang="en-US" dirty="0"/>
          </a:p>
        </p:txBody>
      </p:sp>
      <p:sp>
        <p:nvSpPr>
          <p:cNvPr id="5" name="Footer Placeholder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AC3D61C9-CC0E-8C45-ABAD-5A4A37052161}" type="slidenum">
              <a:rPr lang="en-US" altLang="x-none" smtClean="0"/>
              <a:pPr/>
              <a:t>‹#›</a:t>
            </a:fld>
            <a:endParaRPr lang="en-US" altLang="x-none" dirty="0"/>
          </a:p>
        </p:txBody>
      </p:sp>
    </p:spTree>
    <p:extLst>
      <p:ext uri="{BB962C8B-B14F-4D97-AF65-F5344CB8AC3E}">
        <p14:creationId xmlns:p14="http://schemas.microsoft.com/office/powerpoint/2010/main" val="108973510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2"/>
          <p:cNvSpPr>
            <a:spLocks noChangeArrowheads="1"/>
          </p:cNvSpPr>
          <p:nvPr/>
        </p:nvSpPr>
        <p:spPr bwMode="auto">
          <a:xfrm>
            <a:off x="1561171" y="3355281"/>
            <a:ext cx="11232492" cy="3426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50800" tIns="50800" rIns="50800" bIns="50800" anchor="ctr">
            <a:spAutoFit/>
          </a:bodyPr>
          <a:lstStyle>
            <a:lvl1pPr>
              <a:spcBef>
                <a:spcPts val="4200"/>
              </a:spcBef>
              <a:buSzPct val="75000"/>
              <a:buChar char="•"/>
              <a:defRPr sz="3600">
                <a:solidFill>
                  <a:srgbClr val="000000"/>
                </a:solidFill>
                <a:latin typeface="Helvetica Light" charset="0"/>
                <a:ea typeface="ＭＳ Ｐゴシック" charset="-128"/>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r" eaLnBrk="1">
              <a:spcBef>
                <a:spcPts val="600"/>
              </a:spcBef>
              <a:buSzTx/>
              <a:buFontTx/>
              <a:buNone/>
            </a:pPr>
            <a:r>
              <a:rPr lang="en-US" altLang="x-none" sz="7200" b="1" dirty="0">
                <a:solidFill>
                  <a:srgbClr val="00AED9"/>
                </a:solidFill>
                <a:effectLst>
                  <a:outerShdw blurRad="50800" dist="38100" dir="2700000" algn="tl" rotWithShape="0">
                    <a:prstClr val="black">
                      <a:alpha val="40000"/>
                    </a:prstClr>
                  </a:outerShdw>
                </a:effectLst>
                <a:latin typeface="Calibri" charset="0"/>
                <a:cs typeface="Calibri" charset="0"/>
                <a:sym typeface="Open Sans" charset="0"/>
              </a:rPr>
              <a:t>Protecting Your Family’s Health When “</a:t>
            </a:r>
            <a:r>
              <a:rPr lang="en-US" altLang="x-none" sz="7200" b="1" dirty="0" err="1">
                <a:solidFill>
                  <a:srgbClr val="00AED9"/>
                </a:solidFill>
                <a:effectLst>
                  <a:outerShdw blurRad="50800" dist="38100" dir="2700000" algn="tl" rotWithShape="0">
                    <a:prstClr val="black">
                      <a:alpha val="40000"/>
                    </a:prstClr>
                  </a:outerShdw>
                </a:effectLst>
                <a:latin typeface="Calibri" charset="0"/>
                <a:cs typeface="Calibri" charset="0"/>
                <a:sym typeface="Open Sans" charset="0"/>
              </a:rPr>
              <a:t>Fracking</a:t>
            </a:r>
            <a:r>
              <a:rPr lang="en-US" altLang="x-none" sz="7200" b="1" dirty="0">
                <a:solidFill>
                  <a:srgbClr val="00AED9"/>
                </a:solidFill>
                <a:effectLst>
                  <a:outerShdw blurRad="50800" dist="38100" dir="2700000" algn="tl" rotWithShape="0">
                    <a:prstClr val="black">
                      <a:alpha val="40000"/>
                    </a:prstClr>
                  </a:outerShdw>
                </a:effectLst>
                <a:latin typeface="Calibri" charset="0"/>
                <a:cs typeface="Calibri" charset="0"/>
                <a:sym typeface="Open Sans" charset="0"/>
              </a:rPr>
              <a:t>” </a:t>
            </a:r>
            <a:br>
              <a:rPr lang="en-US" altLang="x-none" sz="7200" b="1" dirty="0">
                <a:solidFill>
                  <a:srgbClr val="00AED9"/>
                </a:solidFill>
                <a:effectLst>
                  <a:outerShdw blurRad="50800" dist="38100" dir="2700000" algn="tl" rotWithShape="0">
                    <a:prstClr val="black">
                      <a:alpha val="40000"/>
                    </a:prstClr>
                  </a:outerShdw>
                </a:effectLst>
                <a:latin typeface="Calibri" charset="0"/>
                <a:cs typeface="Calibri" charset="0"/>
                <a:sym typeface="Open Sans" charset="0"/>
              </a:rPr>
            </a:br>
            <a:r>
              <a:rPr lang="en-US" altLang="x-none" sz="7200" b="1" dirty="0">
                <a:solidFill>
                  <a:srgbClr val="00AED9"/>
                </a:solidFill>
                <a:effectLst>
                  <a:outerShdw blurRad="50800" dist="38100" dir="2700000" algn="tl" rotWithShape="0">
                    <a:prstClr val="black">
                      <a:alpha val="40000"/>
                    </a:prstClr>
                  </a:outerShdw>
                </a:effectLst>
                <a:latin typeface="Calibri" charset="0"/>
                <a:cs typeface="Calibri" charset="0"/>
                <a:sym typeface="Open Sans" charset="0"/>
              </a:rPr>
              <a:t>is Your Neighbor</a:t>
            </a:r>
            <a:endParaRPr lang="en-US" altLang="x-none" sz="7200" b="1" dirty="0">
              <a:solidFill>
                <a:srgbClr val="00AED9"/>
              </a:solidFill>
              <a:effectLst>
                <a:outerShdw blurRad="50800" dist="38100" dir="2700000" algn="tl" rotWithShape="0">
                  <a:prstClr val="black">
                    <a:alpha val="40000"/>
                  </a:prstClr>
                </a:outerShdw>
              </a:effectLst>
              <a:latin typeface="Open Sans" charset="0"/>
              <a:sym typeface="Open Sans" charset="0"/>
            </a:endParaRPr>
          </a:p>
        </p:txBody>
      </p:sp>
      <p:sp>
        <p:nvSpPr>
          <p:cNvPr id="8" name="Shape 124"/>
          <p:cNvSpPr>
            <a:spLocks noChangeArrowheads="1"/>
          </p:cNvSpPr>
          <p:nvPr/>
        </p:nvSpPr>
        <p:spPr bwMode="auto">
          <a:xfrm>
            <a:off x="5560046" y="7537908"/>
            <a:ext cx="7286159" cy="10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50800" tIns="50800" rIns="50800" bIns="50800" anchor="ctr">
            <a:spAutoFit/>
          </a:bodyPr>
          <a:lstStyle>
            <a:lvl1pPr>
              <a:spcBef>
                <a:spcPts val="4200"/>
              </a:spcBef>
              <a:buSzPct val="75000"/>
              <a:buChar char="•"/>
              <a:defRPr sz="3600">
                <a:solidFill>
                  <a:srgbClr val="000000"/>
                </a:solidFill>
                <a:latin typeface="Helvetica Light" charset="0"/>
                <a:ea typeface="ＭＳ Ｐゴシック" charset="-128"/>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r" eaLnBrk="1">
              <a:lnSpc>
                <a:spcPct val="70000"/>
              </a:lnSpc>
              <a:spcBef>
                <a:spcPct val="0"/>
              </a:spcBef>
              <a:buSzTx/>
              <a:buFontTx/>
              <a:buNone/>
            </a:pPr>
            <a:r>
              <a:rPr lang="en-US" altLang="x-none" sz="2800" b="1" dirty="0" err="1">
                <a:solidFill>
                  <a:schemeClr val="tx1"/>
                </a:solidFill>
                <a:latin typeface="Calibri" charset="0"/>
                <a:ea typeface="Calibri" charset="0"/>
                <a:cs typeface="Calibri" charset="0"/>
                <a:sym typeface="Open Sans Semibold" charset="0"/>
              </a:rPr>
              <a:t>Raina</a:t>
            </a:r>
            <a:r>
              <a:rPr lang="en-US" altLang="x-none" sz="2800" b="1" dirty="0">
                <a:solidFill>
                  <a:schemeClr val="tx1"/>
                </a:solidFill>
                <a:latin typeface="Calibri" charset="0"/>
                <a:ea typeface="Calibri" charset="0"/>
                <a:cs typeface="Calibri" charset="0"/>
                <a:sym typeface="Open Sans Semibold" charset="0"/>
              </a:rPr>
              <a:t> </a:t>
            </a:r>
            <a:r>
              <a:rPr lang="en-US" altLang="x-none" sz="2800" b="1" dirty="0" err="1">
                <a:solidFill>
                  <a:schemeClr val="tx1"/>
                </a:solidFill>
                <a:latin typeface="Calibri" charset="0"/>
                <a:ea typeface="Calibri" charset="0"/>
                <a:cs typeface="Calibri" charset="0"/>
                <a:sym typeface="Open Sans Semibold" charset="0"/>
              </a:rPr>
              <a:t>Rippel</a:t>
            </a:r>
            <a:r>
              <a:rPr lang="en-US" altLang="x-none" sz="2800" b="1" dirty="0">
                <a:solidFill>
                  <a:schemeClr val="tx1"/>
                </a:solidFill>
                <a:latin typeface="Calibri" charset="0"/>
                <a:ea typeface="Calibri" charset="0"/>
                <a:cs typeface="Calibri" charset="0"/>
                <a:sym typeface="Open Sans Semibold" charset="0"/>
              </a:rPr>
              <a:t>, Director</a:t>
            </a:r>
          </a:p>
          <a:p>
            <a:pPr eaLnBrk="1">
              <a:lnSpc>
                <a:spcPct val="70000"/>
              </a:lnSpc>
              <a:spcBef>
                <a:spcPct val="0"/>
              </a:spcBef>
              <a:buSzTx/>
              <a:buFontTx/>
              <a:buNone/>
            </a:pPr>
            <a:endParaRPr lang="en-US" altLang="x-none" sz="2800" b="1" dirty="0">
              <a:solidFill>
                <a:schemeClr val="tx1"/>
              </a:solidFill>
              <a:latin typeface="Calibri" charset="0"/>
              <a:ea typeface="Calibri" charset="0"/>
              <a:cs typeface="Calibri" charset="0"/>
              <a:sym typeface="Open Sans Semibold" charset="0"/>
            </a:endParaRPr>
          </a:p>
          <a:p>
            <a:pPr algn="r" eaLnBrk="1">
              <a:lnSpc>
                <a:spcPct val="70000"/>
              </a:lnSpc>
              <a:spcBef>
                <a:spcPct val="0"/>
              </a:spcBef>
              <a:buSzTx/>
              <a:buFontTx/>
              <a:buNone/>
            </a:pPr>
            <a:r>
              <a:rPr lang="en-US" altLang="x-none" sz="2800" b="1" dirty="0">
                <a:solidFill>
                  <a:schemeClr val="tx1"/>
                </a:solidFill>
                <a:latin typeface="Calibri" charset="0"/>
                <a:ea typeface="Calibri" charset="0"/>
                <a:cs typeface="Calibri" charset="0"/>
                <a:sym typeface="Open Sans Semibold" charset="0"/>
              </a:rPr>
              <a:t>April 7, 2018</a:t>
            </a:r>
          </a:p>
        </p:txBody>
      </p:sp>
    </p:spTree>
    <p:extLst>
      <p:ext uri="{BB962C8B-B14F-4D97-AF65-F5344CB8AC3E}">
        <p14:creationId xmlns:p14="http://schemas.microsoft.com/office/powerpoint/2010/main" val="419077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260" y="959005"/>
            <a:ext cx="8964812" cy="8794595"/>
          </a:xfrm>
          <a:prstGeom prst="rect">
            <a:avLst/>
          </a:prstGeom>
        </p:spPr>
      </p:pic>
      <p:sp>
        <p:nvSpPr>
          <p:cNvPr id="4" name="TextBox 3"/>
          <p:cNvSpPr txBox="1"/>
          <p:nvPr/>
        </p:nvSpPr>
        <p:spPr>
          <a:xfrm>
            <a:off x="10347564" y="7933986"/>
            <a:ext cx="2074895" cy="584775"/>
          </a:xfrm>
          <a:prstGeom prst="rect">
            <a:avLst/>
          </a:prstGeom>
          <a:noFill/>
        </p:spPr>
        <p:txBody>
          <a:bodyPr wrap="square" rtlCol="0">
            <a:spAutoFit/>
          </a:bodyPr>
          <a:lstStyle/>
          <a:p>
            <a:pPr algn="r"/>
            <a:r>
              <a:rPr lang="en-US" sz="3200" dirty="0">
                <a:latin typeface="+mn-lt"/>
              </a:rPr>
              <a:t>2013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0818" y="9065550"/>
            <a:ext cx="2074895" cy="620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4074" y="8486680"/>
            <a:ext cx="2148385" cy="578870"/>
          </a:xfrm>
          <a:prstGeom prst="rect">
            <a:avLst/>
          </a:prstGeom>
        </p:spPr>
      </p:pic>
    </p:spTree>
    <p:extLst>
      <p:ext uri="{BB962C8B-B14F-4D97-AF65-F5344CB8AC3E}">
        <p14:creationId xmlns:p14="http://schemas.microsoft.com/office/powerpoint/2010/main" val="123745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ehp-su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8675" name="Shape 127"/>
          <p:cNvSpPr>
            <a:spLocks noChangeArrowheads="1"/>
          </p:cNvSpPr>
          <p:nvPr/>
        </p:nvSpPr>
        <p:spPr bwMode="auto">
          <a:xfrm>
            <a:off x="2222317" y="1497623"/>
            <a:ext cx="8542531" cy="933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50800" tIns="50800" rIns="50800" bIns="50800"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5400" b="1" dirty="0">
                <a:solidFill>
                  <a:srgbClr val="00AED9"/>
                </a:solidFill>
                <a:latin typeface="Calibri" charset="0"/>
                <a:ea typeface="Open Sans" charset="0"/>
                <a:cs typeface="Open Sans" charset="0"/>
                <a:sym typeface="Open Sans" charset="0"/>
              </a:rPr>
              <a:t>Fracking and Health Research</a:t>
            </a:r>
          </a:p>
        </p:txBody>
      </p:sp>
      <p:sp>
        <p:nvSpPr>
          <p:cNvPr id="4" name="AutoShape 8" descr="Image result for hud and cdc log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03201"/>
            <a:ext cx="12999642" cy="42615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1198" y="7304066"/>
            <a:ext cx="2638793" cy="638264"/>
          </a:xfrm>
          <a:prstGeom prst="rect">
            <a:avLst/>
          </a:prstGeom>
        </p:spPr>
      </p:pic>
      <p:sp>
        <p:nvSpPr>
          <p:cNvPr id="6" name="TextBox 5"/>
          <p:cNvSpPr txBox="1"/>
          <p:nvPr/>
        </p:nvSpPr>
        <p:spPr>
          <a:xfrm>
            <a:off x="355600" y="8026401"/>
            <a:ext cx="12306300" cy="1200329"/>
          </a:xfrm>
          <a:prstGeom prst="rect">
            <a:avLst/>
          </a:prstGeom>
          <a:noFill/>
        </p:spPr>
        <p:txBody>
          <a:bodyPr wrap="square" rtlCol="0">
            <a:spAutoFit/>
          </a:bodyPr>
          <a:lstStyle/>
          <a:p>
            <a:r>
              <a:rPr lang="en-US" sz="1800" b="1" i="1" dirty="0">
                <a:latin typeface="+mn-lt"/>
              </a:rPr>
              <a:t>**The health risks depicted in this graphic are aggregated from findings of separate peer-reviewed studies that have observed increased population health hazards, risks and impacts of living near oil and gas development. The graphic depicts the findings of the health studies cited in our paper and is not intended to indicate a causal relationship between oil and gas development and these health issues.</a:t>
            </a:r>
          </a:p>
        </p:txBody>
      </p:sp>
    </p:spTree>
    <p:extLst>
      <p:ext uri="{BB962C8B-B14F-4D97-AF65-F5344CB8AC3E}">
        <p14:creationId xmlns:p14="http://schemas.microsoft.com/office/powerpoint/2010/main" val="296817127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Image result for hud and cdc log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0021576" y="1488558"/>
            <a:ext cx="2466753" cy="1328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0" y="7937"/>
            <a:ext cx="8474927" cy="9753600"/>
          </a:xfrm>
          <a:prstGeom prst="rect">
            <a:avLst/>
          </a:prstGeom>
        </p:spPr>
      </p:pic>
      <p:pic>
        <p:nvPicPr>
          <p:cNvPr id="7" name="Picture 6"/>
          <p:cNvPicPr>
            <a:picLocks noChangeAspect="1"/>
          </p:cNvPicPr>
          <p:nvPr/>
        </p:nvPicPr>
        <p:blipFill>
          <a:blip r:embed="rId4"/>
          <a:stretch>
            <a:fillRect/>
          </a:stretch>
        </p:blipFill>
        <p:spPr>
          <a:xfrm>
            <a:off x="155575" y="2048887"/>
            <a:ext cx="12798713" cy="193872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918198" y="4953000"/>
            <a:ext cx="2651502" cy="1938992"/>
          </a:xfrm>
          <a:prstGeom prst="rect">
            <a:avLst/>
          </a:prstGeom>
          <a:noFill/>
        </p:spPr>
        <p:txBody>
          <a:bodyPr wrap="square" rtlCol="0">
            <a:spAutoFit/>
          </a:bodyPr>
          <a:lstStyle/>
          <a:p>
            <a:r>
              <a:rPr lang="en-US" sz="2400" b="1" dirty="0">
                <a:latin typeface="+mn-lt"/>
              </a:rPr>
              <a:t>Findings from </a:t>
            </a:r>
          </a:p>
          <a:p>
            <a:r>
              <a:rPr lang="en-US" sz="2400" b="1" dirty="0">
                <a:latin typeface="+mn-lt"/>
              </a:rPr>
              <a:t>EHP Health Intakes</a:t>
            </a:r>
          </a:p>
          <a:p>
            <a:endParaRPr lang="en-US" sz="2400" b="1" dirty="0">
              <a:latin typeface="+mn-lt"/>
            </a:endParaRPr>
          </a:p>
          <a:p>
            <a:r>
              <a:rPr lang="en-US" sz="2400" b="1" dirty="0">
                <a:latin typeface="+mn-lt"/>
              </a:rPr>
              <a:t>Distance: within </a:t>
            </a:r>
          </a:p>
          <a:p>
            <a:r>
              <a:rPr lang="en-US" sz="2400" b="1" dirty="0">
                <a:latin typeface="+mn-lt"/>
              </a:rPr>
              <a:t>1 km (0.6 miles)</a:t>
            </a:r>
          </a:p>
        </p:txBody>
      </p:sp>
    </p:spTree>
    <p:extLst>
      <p:ext uri="{BB962C8B-B14F-4D97-AF65-F5344CB8AC3E}">
        <p14:creationId xmlns:p14="http://schemas.microsoft.com/office/powerpoint/2010/main" val="40561289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942" y="199600"/>
            <a:ext cx="9888604" cy="1569660"/>
          </a:xfrm>
          <a:prstGeom prst="rect">
            <a:avLst/>
          </a:prstGeom>
          <a:noFill/>
        </p:spPr>
        <p:txBody>
          <a:bodyPr wrap="none" rtlCol="0">
            <a:spAutoFit/>
          </a:bodyPr>
          <a:lstStyle/>
          <a:p>
            <a:r>
              <a:rPr lang="en-US" sz="4800" b="1" dirty="0">
                <a:latin typeface="+mn-lt"/>
              </a:rPr>
              <a:t>Symptoms Temporally Related</a:t>
            </a:r>
          </a:p>
          <a:p>
            <a:r>
              <a:rPr lang="en-US" sz="4800" b="1" dirty="0">
                <a:latin typeface="+mn-lt"/>
              </a:rPr>
              <a:t>to Shale Gas Activity by Water Source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61" y="1769260"/>
            <a:ext cx="11090932" cy="6959017"/>
          </a:xfrm>
          <a:prstGeom prst="rect">
            <a:avLst/>
          </a:prstGeom>
          <a:effectLst>
            <a:outerShdw blurRad="50800" dist="127000" dir="2700000" algn="tl" rotWithShape="0">
              <a:prstClr val="black">
                <a:alpha val="40000"/>
              </a:prstClr>
            </a:outerShdw>
          </a:effectLst>
        </p:spPr>
      </p:pic>
      <p:sp>
        <p:nvSpPr>
          <p:cNvPr id="5" name="TextBox 4"/>
          <p:cNvSpPr txBox="1"/>
          <p:nvPr/>
        </p:nvSpPr>
        <p:spPr>
          <a:xfrm>
            <a:off x="2410916" y="8728277"/>
            <a:ext cx="7727821" cy="1015663"/>
          </a:xfrm>
          <a:prstGeom prst="rect">
            <a:avLst/>
          </a:prstGeom>
          <a:noFill/>
        </p:spPr>
        <p:txBody>
          <a:bodyPr wrap="none" rtlCol="0">
            <a:spAutoFit/>
          </a:bodyPr>
          <a:lstStyle/>
          <a:p>
            <a:r>
              <a:rPr lang="en-US" sz="2000" dirty="0">
                <a:latin typeface="+mn-lt"/>
              </a:rPr>
              <a:t>n = number of clients reporting symptoms, out of 61 clients assessed</a:t>
            </a:r>
          </a:p>
          <a:p>
            <a:r>
              <a:rPr lang="en-US" sz="2000" dirty="0">
                <a:latin typeface="+mn-lt"/>
              </a:rPr>
              <a:t>% = percentage of clients reporting symptoms, out of 61 clients assessed</a:t>
            </a:r>
          </a:p>
          <a:p>
            <a:r>
              <a:rPr lang="en-US" sz="2000" dirty="0">
                <a:latin typeface="+mn-lt"/>
              </a:rPr>
              <a:t>www.environmentalhealthproject.org/resources/4/click/93</a:t>
            </a:r>
            <a:endParaRPr lang="en-US" dirty="0"/>
          </a:p>
        </p:txBody>
      </p:sp>
      <p:sp>
        <p:nvSpPr>
          <p:cNvPr id="6" name="TextBox 5"/>
          <p:cNvSpPr txBox="1"/>
          <p:nvPr/>
        </p:nvSpPr>
        <p:spPr>
          <a:xfrm rot="5400000">
            <a:off x="10382243" y="6726415"/>
            <a:ext cx="3603615" cy="400110"/>
          </a:xfrm>
          <a:prstGeom prst="rect">
            <a:avLst/>
          </a:prstGeom>
          <a:noFill/>
        </p:spPr>
        <p:txBody>
          <a:bodyPr wrap="none" rtlCol="0">
            <a:spAutoFit/>
          </a:bodyPr>
          <a:lstStyle/>
          <a:p>
            <a:r>
              <a:rPr lang="en-US" sz="2000" dirty="0">
                <a:latin typeface="+mn-lt"/>
              </a:rPr>
              <a:t>Findings from EHP health intakes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420" y="4051663"/>
            <a:ext cx="12770835" cy="775557"/>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54948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2" descr="Screen Shot 2016-11-23 at 10.32.1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024" y="1038922"/>
            <a:ext cx="11285034" cy="8463775"/>
          </a:xfrm>
          <a:prstGeom prst="rect">
            <a:avLst/>
          </a:prstGeom>
          <a:noFill/>
          <a:ln>
            <a:noFill/>
          </a:ln>
          <a:effectLst>
            <a:outerShdw blurRad="1270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rot="5400000">
            <a:off x="9666702" y="3708644"/>
            <a:ext cx="4518353" cy="707886"/>
          </a:xfrm>
          <a:prstGeom prst="rect">
            <a:avLst/>
          </a:prstGeom>
          <a:noFill/>
        </p:spPr>
        <p:txBody>
          <a:bodyPr wrap="none" rtlCol="0">
            <a:spAutoFit/>
          </a:bodyPr>
          <a:lstStyle/>
          <a:p>
            <a:r>
              <a:rPr lang="en-US" sz="2000" dirty="0">
                <a:latin typeface="+mn-lt"/>
              </a:rPr>
              <a:t>Findings from EHP health intakes,</a:t>
            </a:r>
          </a:p>
          <a:p>
            <a:r>
              <a:rPr lang="en-US" sz="2000" dirty="0">
                <a:latin typeface="+mn-lt"/>
              </a:rPr>
              <a:t>PA DEP 2016, PA Spatial Data Access 2016</a:t>
            </a:r>
          </a:p>
        </p:txBody>
      </p:sp>
    </p:spTree>
    <p:extLst>
      <p:ext uri="{BB962C8B-B14F-4D97-AF65-F5344CB8AC3E}">
        <p14:creationId xmlns:p14="http://schemas.microsoft.com/office/powerpoint/2010/main" val="5826173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17253"/>
            <a:ext cx="13004800" cy="5836347"/>
          </a:xfrm>
          <a:prstGeom prst="rect">
            <a:avLst/>
          </a:prstGeom>
        </p:spPr>
      </p:pic>
      <p:sp>
        <p:nvSpPr>
          <p:cNvPr id="4" name="TextBox 3"/>
          <p:cNvSpPr txBox="1"/>
          <p:nvPr/>
        </p:nvSpPr>
        <p:spPr>
          <a:xfrm>
            <a:off x="2027136" y="1588430"/>
            <a:ext cx="8950527" cy="923330"/>
          </a:xfrm>
          <a:prstGeom prst="rect">
            <a:avLst/>
          </a:prstGeom>
          <a:noFill/>
        </p:spPr>
        <p:txBody>
          <a:bodyPr wrap="none" rtlCol="0">
            <a:spAutoFit/>
          </a:bodyPr>
          <a:lstStyle/>
          <a:p>
            <a:r>
              <a:rPr lang="en-US" sz="5400" b="1" dirty="0">
                <a:latin typeface="+mn-lt"/>
              </a:rPr>
              <a:t>Environmental Health Channel</a:t>
            </a:r>
          </a:p>
        </p:txBody>
      </p:sp>
      <p:sp>
        <p:nvSpPr>
          <p:cNvPr id="5" name="TextBox 4"/>
          <p:cNvSpPr txBox="1"/>
          <p:nvPr/>
        </p:nvSpPr>
        <p:spPr>
          <a:xfrm>
            <a:off x="946583" y="2891341"/>
            <a:ext cx="11111632" cy="646331"/>
          </a:xfrm>
          <a:prstGeom prst="rect">
            <a:avLst/>
          </a:prstGeom>
          <a:noFill/>
        </p:spPr>
        <p:txBody>
          <a:bodyPr wrap="none" rtlCol="0">
            <a:spAutoFit/>
          </a:bodyPr>
          <a:lstStyle/>
          <a:p>
            <a:r>
              <a:rPr lang="en-US" b="1" dirty="0">
                <a:latin typeface="+mn-lt"/>
              </a:rPr>
              <a:t>Visualizing Speck and Health Symptom Data by Zip Code</a:t>
            </a:r>
          </a:p>
        </p:txBody>
      </p:sp>
    </p:spTree>
    <p:extLst>
      <p:ext uri="{BB962C8B-B14F-4D97-AF65-F5344CB8AC3E}">
        <p14:creationId xmlns:p14="http://schemas.microsoft.com/office/powerpoint/2010/main" val="377467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619" y="1631373"/>
            <a:ext cx="1059778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marL="0" marR="0" lvl="0" indent="0" algn="ctr" defTabSz="584200" rtl="0" eaLnBrk="0" fontAlgn="auto" latinLnBrk="0" hangingPunct="0">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a:ea typeface="+mn-ea"/>
                <a:cs typeface="Calibri"/>
                <a:sym typeface="Helvetica Light"/>
              </a:rPr>
              <a:t>Why </a:t>
            </a:r>
            <a:r>
              <a:rPr lang="en-US" sz="5400" b="1" dirty="0">
                <a:latin typeface="Calibri"/>
                <a:ea typeface="+mn-ea"/>
                <a:cs typeface="Calibri"/>
                <a:sym typeface="Helvetica Light"/>
              </a:rPr>
              <a:t>has</a:t>
            </a:r>
            <a:r>
              <a:rPr kumimoji="0" lang="en-US" sz="5400" b="1" i="0" u="none" strike="noStrike" kern="1200" cap="none" spc="0" normalizeH="0" baseline="0" noProof="0" dirty="0">
                <a:ln>
                  <a:noFill/>
                </a:ln>
                <a:solidFill>
                  <a:srgbClr val="000000"/>
                </a:solidFill>
                <a:effectLst/>
                <a:uLnTx/>
                <a:uFillTx/>
                <a:latin typeface="Calibri"/>
                <a:ea typeface="+mn-ea"/>
                <a:cs typeface="Calibri"/>
                <a:sym typeface="Helvetica Light"/>
              </a:rPr>
              <a:t> EHP Launched a Registry?</a:t>
            </a:r>
          </a:p>
        </p:txBody>
      </p:sp>
      <p:sp>
        <p:nvSpPr>
          <p:cNvPr id="3" name="TextBox 2"/>
          <p:cNvSpPr txBox="1"/>
          <p:nvPr/>
        </p:nvSpPr>
        <p:spPr>
          <a:xfrm>
            <a:off x="1483459" y="2620198"/>
            <a:ext cx="11521341" cy="49654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marL="571500" marR="0" lvl="0" indent="-571500" algn="l" defTabSz="584200" rtl="0" eaLnBrk="0" fontAlgn="auto" latinLnBrk="0" hangingPunct="0">
              <a:lnSpc>
                <a:spcPct val="100000"/>
              </a:lnSpc>
              <a:spcBef>
                <a:spcPts val="0"/>
              </a:spcBef>
              <a:spcAft>
                <a:spcPts val="0"/>
              </a:spcAft>
              <a:buClrTx/>
              <a:buSzTx/>
              <a:buFont typeface="Arial"/>
              <a:buChar char="•"/>
              <a:tabLst/>
              <a:defRPr/>
            </a:pPr>
            <a:r>
              <a:rPr kumimoji="0" lang="en-US" sz="3600" b="1" i="0" u="none" strike="noStrike" kern="1200" cap="none" spc="0" normalizeH="0" baseline="0" noProof="0" dirty="0">
                <a:ln>
                  <a:noFill/>
                </a:ln>
                <a:solidFill>
                  <a:srgbClr val="773F9B">
                    <a:lumMod val="75000"/>
                  </a:srgbClr>
                </a:solidFill>
                <a:effectLst/>
                <a:uLnTx/>
                <a:uFillTx/>
                <a:latin typeface="Calibri"/>
                <a:ea typeface="+mn-ea"/>
                <a:cs typeface="Calibri"/>
                <a:sym typeface="Helvetica Light"/>
              </a:rPr>
              <a:t>Researchers</a:t>
            </a:r>
            <a:r>
              <a:rPr kumimoji="0" lang="en-US" sz="3600" b="0" i="0" u="none" strike="noStrike" kern="1200" cap="none" spc="0" normalizeH="0" baseline="0" noProof="0" dirty="0">
                <a:ln>
                  <a:noFill/>
                </a:ln>
                <a:solidFill>
                  <a:srgbClr val="773F9B">
                    <a:lumMod val="75000"/>
                  </a:srgbClr>
                </a:solidFill>
                <a:effectLst/>
                <a:uLnTx/>
                <a:uFillTx/>
                <a:latin typeface="Calibri"/>
                <a:ea typeface="+mn-ea"/>
                <a:cs typeface="Calibri"/>
                <a:sym typeface="Helvetica Light"/>
              </a:rPr>
              <a:t> </a:t>
            </a:r>
            <a:r>
              <a:rPr kumimoji="0" lang="en-US" sz="3600" b="0" i="0" u="none" strike="noStrike" kern="1200" cap="none" spc="0" normalizeH="0" baseline="0" noProof="0" dirty="0">
                <a:ln>
                  <a:noFill/>
                </a:ln>
                <a:solidFill>
                  <a:srgbClr val="000000"/>
                </a:solidFill>
                <a:effectLst/>
                <a:uLnTx/>
                <a:uFillTx/>
                <a:latin typeface="Calibri"/>
                <a:ea typeface="+mn-ea"/>
                <a:cs typeface="Calibri"/>
                <a:sym typeface="Helvetica Light"/>
              </a:rPr>
              <a:t>can better understand the health effects;</a:t>
            </a:r>
          </a:p>
          <a:p>
            <a:pPr marL="0" marR="0" lvl="0" indent="0" algn="l" defTabSz="584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Calibri"/>
              <a:sym typeface="Helvetica Light"/>
            </a:endParaRPr>
          </a:p>
          <a:p>
            <a:pPr marL="571500" marR="0" lvl="0" indent="-571500" algn="l" defTabSz="584200" rtl="0" eaLnBrk="0" fontAlgn="auto" latinLnBrk="0" hangingPunct="0">
              <a:lnSpc>
                <a:spcPct val="100000"/>
              </a:lnSpc>
              <a:spcBef>
                <a:spcPts val="0"/>
              </a:spcBef>
              <a:spcAft>
                <a:spcPts val="0"/>
              </a:spcAft>
              <a:buClrTx/>
              <a:buSzTx/>
              <a:buFont typeface="Arial"/>
              <a:buChar char="•"/>
              <a:tabLst/>
              <a:defRPr/>
            </a:pPr>
            <a:r>
              <a:rPr kumimoji="0" lang="en-US" sz="3600" b="1" i="0" u="none" strike="noStrike" kern="1200" cap="none" spc="0" normalizeH="0" baseline="0" noProof="0" dirty="0">
                <a:ln>
                  <a:noFill/>
                </a:ln>
                <a:solidFill>
                  <a:srgbClr val="773F9B">
                    <a:lumMod val="75000"/>
                  </a:srgbClr>
                </a:solidFill>
                <a:effectLst/>
                <a:uLnTx/>
                <a:uFillTx/>
                <a:latin typeface="Calibri"/>
                <a:ea typeface="+mn-ea"/>
                <a:cs typeface="Calibri"/>
                <a:sym typeface="Helvetica Light"/>
              </a:rPr>
              <a:t>Policy makers </a:t>
            </a:r>
            <a:r>
              <a:rPr kumimoji="0" lang="en-US" sz="3600" b="0" i="0" u="none" strike="noStrike" kern="1200" cap="none" spc="0" normalizeH="0" baseline="0" noProof="0" dirty="0">
                <a:ln>
                  <a:noFill/>
                </a:ln>
                <a:solidFill>
                  <a:srgbClr val="000000"/>
                </a:solidFill>
                <a:effectLst/>
                <a:uLnTx/>
                <a:uFillTx/>
                <a:latin typeface="Calibri"/>
                <a:ea typeface="+mn-ea"/>
                <a:cs typeface="Calibri"/>
                <a:sym typeface="Helvetica Light"/>
              </a:rPr>
              <a:t>can recognize the size and scope of the public health problem (and implement protections); </a:t>
            </a:r>
          </a:p>
          <a:p>
            <a:pPr marL="0" marR="0" lvl="0" indent="0" algn="l" defTabSz="584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Calibri"/>
              <a:sym typeface="Helvetica Light"/>
            </a:endParaRPr>
          </a:p>
          <a:p>
            <a:pPr marL="571500" marR="0" lvl="0" indent="-571500" algn="l" defTabSz="584200" rtl="0" eaLnBrk="0" fontAlgn="auto" latinLnBrk="0" hangingPunct="0">
              <a:lnSpc>
                <a:spcPct val="100000"/>
              </a:lnSpc>
              <a:spcBef>
                <a:spcPts val="0"/>
              </a:spcBef>
              <a:spcAft>
                <a:spcPts val="0"/>
              </a:spcAft>
              <a:buClrTx/>
              <a:buSzTx/>
              <a:buFont typeface="Arial"/>
              <a:buChar char="•"/>
              <a:tabLst/>
              <a:defRPr/>
            </a:pPr>
            <a:r>
              <a:rPr kumimoji="0" lang="en-US" sz="3600" b="1" i="0" u="none" strike="noStrike" kern="1200" cap="none" spc="0" normalizeH="0" baseline="0" noProof="0" dirty="0">
                <a:ln>
                  <a:noFill/>
                </a:ln>
                <a:solidFill>
                  <a:srgbClr val="773F9B">
                    <a:lumMod val="75000"/>
                  </a:srgbClr>
                </a:solidFill>
                <a:effectLst/>
                <a:uLnTx/>
                <a:uFillTx/>
                <a:latin typeface="Calibri"/>
                <a:ea typeface="+mn-ea"/>
                <a:cs typeface="Calibri"/>
                <a:sym typeface="Helvetica Light"/>
              </a:rPr>
              <a:t>EHP</a:t>
            </a:r>
            <a:r>
              <a:rPr kumimoji="0" lang="en-US" sz="3600" b="0" i="0" u="none" strike="noStrike" kern="1200" cap="none" spc="0" normalizeH="0" baseline="0" noProof="0" dirty="0">
                <a:ln>
                  <a:noFill/>
                </a:ln>
                <a:solidFill>
                  <a:srgbClr val="000000"/>
                </a:solidFill>
                <a:effectLst/>
                <a:uLnTx/>
                <a:uFillTx/>
                <a:latin typeface="Calibri"/>
                <a:ea typeface="+mn-ea"/>
                <a:cs typeface="Calibri"/>
                <a:sym typeface="Helvetica Light"/>
              </a:rPr>
              <a:t> can provide on-going information from the registry data and emerging research on health effects; and</a:t>
            </a:r>
          </a:p>
          <a:p>
            <a:pPr marR="0" lvl="0" algn="l" defTabSz="584200" rtl="0" eaLnBrk="0" fontAlgn="auto" latinLnBrk="0" hangingPunct="0">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srgbClr val="000000"/>
              </a:solidFill>
              <a:effectLst/>
              <a:uLnTx/>
              <a:uFillTx/>
              <a:latin typeface="Calibri"/>
              <a:ea typeface="+mn-ea"/>
              <a:cs typeface="Calibri"/>
              <a:sym typeface="Helvetica Light"/>
            </a:endParaRPr>
          </a:p>
          <a:p>
            <a:pPr marL="571500" marR="0" lvl="0" indent="-571500" algn="l" defTabSz="584200" rtl="0" eaLnBrk="0" fontAlgn="auto" latinLnBrk="0" hangingPunct="0">
              <a:lnSpc>
                <a:spcPct val="100000"/>
              </a:lnSpc>
              <a:spcBef>
                <a:spcPts val="0"/>
              </a:spcBef>
              <a:spcAft>
                <a:spcPts val="0"/>
              </a:spcAft>
              <a:buClrTx/>
              <a:buSzTx/>
              <a:buFont typeface="Arial"/>
              <a:buChar char="•"/>
              <a:tabLst/>
              <a:defRPr/>
            </a:pPr>
            <a:r>
              <a:rPr lang="en-US" b="1" dirty="0">
                <a:latin typeface="Calibri"/>
                <a:ea typeface="+mn-ea"/>
                <a:cs typeface="Calibri"/>
                <a:sym typeface="Helvetica Light"/>
              </a:rPr>
              <a:t>At the national scale, no one else is doing this, and </a:t>
            </a:r>
            <a:br>
              <a:rPr lang="en-US" b="1" dirty="0">
                <a:latin typeface="Calibri"/>
                <a:ea typeface="+mn-ea"/>
                <a:cs typeface="Calibri"/>
                <a:sym typeface="Helvetica Light"/>
              </a:rPr>
            </a:br>
            <a:r>
              <a:rPr lang="en-US" b="1" dirty="0">
                <a:latin typeface="Calibri"/>
                <a:ea typeface="+mn-ea"/>
                <a:cs typeface="Calibri"/>
                <a:sym typeface="Helvetica Light"/>
              </a:rPr>
              <a:t>only limited health registries exist in CO and PA.</a:t>
            </a:r>
            <a:endParaRPr kumimoji="0" lang="en-US" sz="3600" b="1" i="0" u="none" strike="noStrike" kern="1200" cap="none" spc="0" normalizeH="0" baseline="0" noProof="0" dirty="0">
              <a:ln>
                <a:noFill/>
              </a:ln>
              <a:solidFill>
                <a:srgbClr val="000000"/>
              </a:solidFill>
              <a:effectLst/>
              <a:uLnTx/>
              <a:uFillTx/>
              <a:latin typeface="Calibri"/>
              <a:ea typeface="+mn-ea"/>
              <a:cs typeface="Calibri"/>
              <a:sym typeface="Helvetica Light"/>
            </a:endParaRPr>
          </a:p>
        </p:txBody>
      </p:sp>
    </p:spTree>
    <p:extLst>
      <p:ext uri="{BB962C8B-B14F-4D97-AF65-F5344CB8AC3E}">
        <p14:creationId xmlns:p14="http://schemas.microsoft.com/office/powerpoint/2010/main" val="23588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27" y="557562"/>
            <a:ext cx="7199388" cy="8846897"/>
          </a:xfrm>
          <a:prstGeom prst="rect">
            <a:avLst/>
          </a:prstGeom>
          <a:effectLst>
            <a:outerShdw blurRad="101600" dist="38100" dir="2700000" algn="tl" rotWithShape="0">
              <a:prstClr val="black">
                <a:alpha val="40000"/>
              </a:prstClr>
            </a:outerShdw>
          </a:effectLst>
        </p:spPr>
      </p:pic>
      <p:sp>
        <p:nvSpPr>
          <p:cNvPr id="4" name="TextBox 3"/>
          <p:cNvSpPr txBox="1"/>
          <p:nvPr/>
        </p:nvSpPr>
        <p:spPr>
          <a:xfrm>
            <a:off x="8135817" y="2435981"/>
            <a:ext cx="4465062" cy="4216539"/>
          </a:xfrm>
          <a:prstGeom prst="rect">
            <a:avLst/>
          </a:prstGeom>
          <a:noFill/>
        </p:spPr>
        <p:txBody>
          <a:bodyPr wrap="square" rtlCol="0">
            <a:spAutoFit/>
          </a:bodyPr>
          <a:lstStyle/>
          <a:p>
            <a:pPr algn="ctr"/>
            <a:r>
              <a:rPr lang="en-US" sz="5400" b="1" dirty="0">
                <a:latin typeface="+mn-lt"/>
              </a:rPr>
              <a:t>Citizen Science</a:t>
            </a:r>
          </a:p>
          <a:p>
            <a:pPr algn="ctr"/>
            <a:r>
              <a:rPr lang="en-US" sz="5400" b="1" dirty="0">
                <a:latin typeface="+mn-lt"/>
              </a:rPr>
              <a:t>Toolkit</a:t>
            </a:r>
          </a:p>
          <a:p>
            <a:pPr algn="ctr"/>
            <a:endParaRPr lang="en-US" sz="4000" b="1" dirty="0">
              <a:latin typeface="+mn-lt"/>
            </a:endParaRPr>
          </a:p>
          <a:p>
            <a:pPr algn="ctr"/>
            <a:endParaRPr lang="en-US" sz="4000" b="1" dirty="0">
              <a:latin typeface="+mn-lt"/>
            </a:endParaRPr>
          </a:p>
          <a:p>
            <a:pPr algn="ctr"/>
            <a:r>
              <a:rPr lang="en-US" sz="4000" b="1" dirty="0">
                <a:latin typeface="+mn-lt"/>
              </a:rPr>
              <a:t>An online</a:t>
            </a:r>
          </a:p>
          <a:p>
            <a:pPr algn="ctr"/>
            <a:r>
              <a:rPr lang="en-US" sz="4000" b="1" dirty="0">
                <a:latin typeface="+mn-lt"/>
              </a:rPr>
              <a:t> interactive guide</a:t>
            </a:r>
          </a:p>
        </p:txBody>
      </p:sp>
    </p:spTree>
    <p:extLst>
      <p:ext uri="{BB962C8B-B14F-4D97-AF65-F5344CB8AC3E}">
        <p14:creationId xmlns:p14="http://schemas.microsoft.com/office/powerpoint/2010/main" val="3530994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blip>
          <a:srcRect/>
          <a:stretch>
            <a:fillRect/>
          </a:stretch>
        </a:blipFill>
        <a:effectLst/>
      </p:bgPr>
    </p:bg>
    <p:spTree>
      <p:nvGrpSpPr>
        <p:cNvPr id="1" name=""/>
        <p:cNvGrpSpPr/>
        <p:nvPr/>
      </p:nvGrpSpPr>
      <p:grpSpPr>
        <a:xfrm>
          <a:off x="0" y="0"/>
          <a:ext cx="0" cy="0"/>
          <a:chOff x="0" y="0"/>
          <a:chExt cx="0" cy="0"/>
        </a:xfrm>
      </p:grpSpPr>
      <p:sp>
        <p:nvSpPr>
          <p:cNvPr id="75779" name="Shape 127"/>
          <p:cNvSpPr>
            <a:spLocks noChangeArrowheads="1"/>
          </p:cNvSpPr>
          <p:nvPr/>
        </p:nvSpPr>
        <p:spPr bwMode="auto">
          <a:xfrm>
            <a:off x="1433882" y="2745773"/>
            <a:ext cx="10140755" cy="933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50800" tIns="50800" rIns="50800" bIns="50800"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5400" b="1" dirty="0">
                <a:solidFill>
                  <a:srgbClr val="00AED9"/>
                </a:solidFill>
                <a:effectLst>
                  <a:outerShdw blurRad="50800" dist="38100" dir="2700000" algn="tl" rotWithShape="0">
                    <a:prstClr val="black">
                      <a:alpha val="40000"/>
                    </a:prstClr>
                  </a:outerShdw>
                </a:effectLst>
                <a:latin typeface="Calibri" charset="0"/>
                <a:ea typeface="Open Sans" charset="0"/>
                <a:cs typeface="Open Sans" charset="0"/>
                <a:sym typeface="Open Sans" charset="0"/>
              </a:rPr>
              <a:t>Contact Us</a:t>
            </a:r>
          </a:p>
        </p:txBody>
      </p:sp>
      <p:grpSp>
        <p:nvGrpSpPr>
          <p:cNvPr id="5" name="Group 4"/>
          <p:cNvGrpSpPr/>
          <p:nvPr/>
        </p:nvGrpSpPr>
        <p:grpSpPr>
          <a:xfrm>
            <a:off x="156118" y="4440743"/>
            <a:ext cx="12533313" cy="4257576"/>
            <a:chOff x="156118" y="4440745"/>
            <a:chExt cx="12533313" cy="4257578"/>
          </a:xfrm>
        </p:grpSpPr>
        <p:sp>
          <p:nvSpPr>
            <p:cNvPr id="5124" name="Shape 128"/>
            <p:cNvSpPr>
              <a:spLocks noChangeArrowheads="1"/>
            </p:cNvSpPr>
            <p:nvPr/>
          </p:nvSpPr>
          <p:spPr bwMode="auto">
            <a:xfrm>
              <a:off x="156118" y="4440745"/>
              <a:ext cx="12533313" cy="4257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50800" tIns="50800" rIns="50800" bIns="50800"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lnSpc>
                  <a:spcPct val="90000"/>
                </a:lnSpc>
                <a:spcBef>
                  <a:spcPts val="1800"/>
                </a:spcBef>
                <a:buSzTx/>
                <a:buFontTx/>
                <a:buNone/>
                <a:defRPr/>
              </a:pPr>
              <a:r>
                <a:rPr lang="en-US" altLang="en-US" b="1" dirty="0">
                  <a:solidFill>
                    <a:schemeClr val="tx1">
                      <a:lumMod val="85000"/>
                      <a:lumOff val="15000"/>
                    </a:schemeClr>
                  </a:solidFill>
                  <a:latin typeface="Calibri" panose="020F0502020204030204" pitchFamily="34" charset="0"/>
                  <a:cs typeface="Open Sans" pitchFamily="34" charset="0"/>
                  <a:sym typeface="Open Sans" pitchFamily="34" charset="0"/>
                </a:rPr>
                <a:t>www.EnvironmentalHealthProject.org</a:t>
              </a:r>
              <a:endParaRPr lang="en-US" altLang="en-US" b="1" u="sng" dirty="0">
                <a:solidFill>
                  <a:schemeClr val="tx1"/>
                </a:solidFill>
                <a:latin typeface="Calibri" panose="020F0502020204030204" pitchFamily="34" charset="0"/>
                <a:cs typeface="Open Sans" pitchFamily="34" charset="0"/>
                <a:sym typeface="Open Sans" pitchFamily="34" charset="0"/>
              </a:endParaRPr>
            </a:p>
            <a:p>
              <a:pPr algn="ctr" eaLnBrk="1">
                <a:lnSpc>
                  <a:spcPct val="90000"/>
                </a:lnSpc>
                <a:spcBef>
                  <a:spcPts val="1800"/>
                </a:spcBef>
                <a:buSzTx/>
                <a:buFontTx/>
                <a:buNone/>
                <a:defRPr/>
              </a:pPr>
              <a:r>
                <a:rPr lang="en-US" altLang="en-US" dirty="0">
                  <a:solidFill>
                    <a:schemeClr val="tx1">
                      <a:lumMod val="85000"/>
                      <a:lumOff val="15000"/>
                    </a:schemeClr>
                  </a:solidFill>
                  <a:latin typeface="Calibri" panose="020F0502020204030204" pitchFamily="34" charset="0"/>
                  <a:cs typeface="Open Sans" pitchFamily="34" charset="0"/>
                  <a:sym typeface="Open Sans" pitchFamily="34" charset="0"/>
                </a:rPr>
                <a:t>724-260-5504 </a:t>
              </a:r>
            </a:p>
            <a:p>
              <a:pPr algn="ctr" eaLnBrk="1">
                <a:lnSpc>
                  <a:spcPct val="90000"/>
                </a:lnSpc>
                <a:spcBef>
                  <a:spcPts val="1800"/>
                </a:spcBef>
                <a:buSzTx/>
                <a:buFontTx/>
                <a:buNone/>
                <a:defRPr/>
              </a:pPr>
              <a:r>
                <a:rPr lang="en-US" altLang="en-US" dirty="0">
                  <a:solidFill>
                    <a:schemeClr val="tx1">
                      <a:lumMod val="85000"/>
                      <a:lumOff val="15000"/>
                    </a:schemeClr>
                  </a:solidFill>
                  <a:latin typeface="Calibri" panose="020F0502020204030204" pitchFamily="34" charset="0"/>
                  <a:cs typeface="Open Sans" pitchFamily="34" charset="0"/>
                  <a:sym typeface="Open Sans" pitchFamily="34" charset="0"/>
                </a:rPr>
                <a:t>www.facebook.com/EnvironmentalHealthProject</a:t>
              </a:r>
            </a:p>
            <a:p>
              <a:pPr algn="ctr" eaLnBrk="1">
                <a:lnSpc>
                  <a:spcPct val="90000"/>
                </a:lnSpc>
                <a:spcBef>
                  <a:spcPts val="1800"/>
                </a:spcBef>
                <a:buSzTx/>
                <a:buFontTx/>
                <a:buNone/>
                <a:defRPr/>
              </a:pPr>
              <a:r>
                <a:rPr lang="en-US" altLang="en-US" dirty="0">
                  <a:solidFill>
                    <a:schemeClr val="tx1">
                      <a:lumMod val="85000"/>
                      <a:lumOff val="15000"/>
                    </a:schemeClr>
                  </a:solidFill>
                  <a:latin typeface="Calibri" panose="020F0502020204030204" pitchFamily="34" charset="0"/>
                  <a:cs typeface="Open Sans" pitchFamily="34" charset="0"/>
                  <a:sym typeface="Open Sans" pitchFamily="34" charset="0"/>
                </a:rPr>
                <a:t>@</a:t>
              </a:r>
              <a:r>
                <a:rPr lang="en-US" altLang="en-US" dirty="0" err="1">
                  <a:solidFill>
                    <a:schemeClr val="tx1">
                      <a:lumMod val="85000"/>
                      <a:lumOff val="15000"/>
                    </a:schemeClr>
                  </a:solidFill>
                  <a:latin typeface="Calibri" panose="020F0502020204030204" pitchFamily="34" charset="0"/>
                  <a:cs typeface="Open Sans" pitchFamily="34" charset="0"/>
                  <a:sym typeface="Open Sans" pitchFamily="34" charset="0"/>
                </a:rPr>
                <a:t>EHPinfo</a:t>
              </a:r>
              <a:endParaRPr lang="en-US" altLang="en-US" dirty="0">
                <a:solidFill>
                  <a:schemeClr val="tx1">
                    <a:lumMod val="85000"/>
                    <a:lumOff val="15000"/>
                  </a:schemeClr>
                </a:solidFill>
                <a:latin typeface="Calibri" panose="020F0502020204030204" pitchFamily="34" charset="0"/>
                <a:cs typeface="Open Sans" pitchFamily="34" charset="0"/>
                <a:sym typeface="Open Sans" pitchFamily="34" charset="0"/>
              </a:endParaRPr>
            </a:p>
            <a:p>
              <a:pPr algn="ctr" eaLnBrk="1">
                <a:lnSpc>
                  <a:spcPct val="90000"/>
                </a:lnSpc>
                <a:spcBef>
                  <a:spcPts val="1800"/>
                </a:spcBef>
                <a:buSzTx/>
                <a:buFontTx/>
                <a:buNone/>
                <a:defRPr/>
              </a:pPr>
              <a:endParaRPr lang="en-US" altLang="en-US" dirty="0">
                <a:solidFill>
                  <a:schemeClr val="tx1">
                    <a:lumMod val="85000"/>
                    <a:lumOff val="15000"/>
                  </a:schemeClr>
                </a:solidFill>
                <a:latin typeface="Calibri" panose="020F0502020204030204" pitchFamily="34" charset="0"/>
                <a:cs typeface="Open Sans" pitchFamily="34" charset="0"/>
                <a:sym typeface="Open Sans" pitchFamily="34" charset="0"/>
              </a:endParaRPr>
            </a:p>
            <a:p>
              <a:pPr algn="ctr" eaLnBrk="1">
                <a:lnSpc>
                  <a:spcPct val="90000"/>
                </a:lnSpc>
                <a:spcBef>
                  <a:spcPts val="1800"/>
                </a:spcBef>
                <a:buSzTx/>
                <a:buNone/>
                <a:defRPr/>
              </a:pPr>
              <a:r>
                <a:rPr lang="en-US" altLang="en-US" b="1" dirty="0">
                  <a:solidFill>
                    <a:schemeClr val="tx1">
                      <a:lumMod val="85000"/>
                      <a:lumOff val="15000"/>
                    </a:schemeClr>
                  </a:solidFill>
                  <a:latin typeface="Calibri" panose="020F0502020204030204" pitchFamily="34" charset="0"/>
                  <a:cs typeface="Open Sans" pitchFamily="34" charset="0"/>
                  <a:sym typeface="Open Sans" pitchFamily="34" charset="0"/>
                </a:rPr>
                <a:t>EHP services and resources are free to the public</a:t>
              </a: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4114" y="5917486"/>
              <a:ext cx="568519" cy="568520"/>
            </a:xfrm>
            <a:prstGeom prst="rect">
              <a:avLst/>
            </a:prstGeom>
          </p:spPr>
        </p:pic>
        <p:pic>
          <p:nvPicPr>
            <p:cNvPr id="4" name="Picture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68402" y="6723976"/>
              <a:ext cx="528355" cy="428625"/>
            </a:xfrm>
            <a:prstGeom prst="rect">
              <a:avLst/>
            </a:prstGeom>
          </p:spPr>
        </p:pic>
      </p:grpSp>
    </p:spTree>
    <p:extLst>
      <p:ext uri="{BB962C8B-B14F-4D97-AF65-F5344CB8AC3E}">
        <p14:creationId xmlns:p14="http://schemas.microsoft.com/office/powerpoint/2010/main" val="17138237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idx="4294967295"/>
          </p:nvPr>
        </p:nvSpPr>
        <p:spPr>
          <a:xfrm>
            <a:off x="812180" y="1470800"/>
            <a:ext cx="11099800" cy="1079500"/>
          </a:xfrm>
        </p:spPr>
        <p:txBody>
          <a:bodyPr>
            <a:normAutofit/>
          </a:bodyPr>
          <a:lstStyle/>
          <a:p>
            <a:pPr algn="ctr"/>
            <a:r>
              <a:rPr lang="en-US" altLang="en-US" sz="5400" b="1" dirty="0">
                <a:latin typeface="Calibri" panose="020F0502020204030204" pitchFamily="34" charset="0"/>
                <a:cs typeface="Arial" panose="020B0604020202020204" pitchFamily="34" charset="0"/>
              </a:rPr>
              <a:t>Role of EHP in the Community</a:t>
            </a:r>
            <a:endParaRPr lang="en-US" altLang="en-US" sz="5400" b="1" dirty="0">
              <a:latin typeface="Calibri" panose="020F0502020204030204" pitchFamily="34" charset="0"/>
            </a:endParaRPr>
          </a:p>
        </p:txBody>
      </p:sp>
      <p:sp>
        <p:nvSpPr>
          <p:cNvPr id="10244" name="Text Placeholder 3"/>
          <p:cNvSpPr>
            <a:spLocks noGrp="1"/>
          </p:cNvSpPr>
          <p:nvPr>
            <p:ph type="body" idx="4294967295"/>
          </p:nvPr>
        </p:nvSpPr>
        <p:spPr>
          <a:xfrm>
            <a:off x="1704277" y="2983028"/>
            <a:ext cx="10651273" cy="5243822"/>
          </a:xfrm>
        </p:spPr>
        <p:txBody>
          <a:bodyPr>
            <a:normAutofit/>
          </a:bodyPr>
          <a:lstStyle/>
          <a:p>
            <a:pPr marL="576072" indent="-356616">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Respond to clients’ need </a:t>
            </a:r>
          </a:p>
          <a:p>
            <a:pPr marL="1063767" lvl="1" indent="-356616">
              <a:buFont typeface="Wingdings" panose="05000000000000000000" pitchFamily="2" charset="2"/>
              <a:buChar char="§"/>
            </a:pPr>
            <a:endParaRPr lang="en-US" altLang="en-US" sz="1473" dirty="0">
              <a:latin typeface="Calibri" panose="020F0502020204030204" pitchFamily="34" charset="0"/>
              <a:cs typeface="Calibri" panose="020F0502020204030204" pitchFamily="34" charset="0"/>
            </a:endParaRPr>
          </a:p>
          <a:p>
            <a:pPr marL="1063767" lvl="2" indent="-356616">
              <a:lnSpc>
                <a:spcPts val="1900"/>
              </a:lnSpc>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Assess individual health issues</a:t>
            </a:r>
          </a:p>
          <a:p>
            <a:pPr marL="1063767" lvl="2" indent="-356616">
              <a:lnSpc>
                <a:spcPts val="1900"/>
              </a:lnSpc>
              <a:buFont typeface="Wingdings" panose="05000000000000000000" pitchFamily="2" charset="2"/>
              <a:buChar char="§"/>
            </a:pPr>
            <a:endParaRPr lang="en-US" altLang="en-US" sz="3600" dirty="0">
              <a:latin typeface="Calibri" panose="020F0502020204030204" pitchFamily="34" charset="0"/>
              <a:cs typeface="Calibri" panose="020F0502020204030204" pitchFamily="34" charset="0"/>
            </a:endParaRPr>
          </a:p>
          <a:p>
            <a:pPr marL="1063767" lvl="2" indent="-356616">
              <a:lnSpc>
                <a:spcPts val="1900"/>
              </a:lnSpc>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Identify pathways of environmental exposure</a:t>
            </a:r>
          </a:p>
          <a:p>
            <a:pPr marL="1063767" lvl="2" indent="-356616">
              <a:lnSpc>
                <a:spcPts val="1900"/>
              </a:lnSpc>
              <a:buFont typeface="Wingdings" panose="05000000000000000000" pitchFamily="2" charset="2"/>
              <a:buChar char="§"/>
            </a:pPr>
            <a:endParaRPr lang="en-US" altLang="en-US" sz="3600" dirty="0">
              <a:latin typeface="Calibri" panose="020F0502020204030204" pitchFamily="34" charset="0"/>
              <a:cs typeface="Calibri" panose="020F0502020204030204" pitchFamily="34" charset="0"/>
            </a:endParaRPr>
          </a:p>
          <a:p>
            <a:pPr marL="1063767" lvl="2" indent="-356616">
              <a:lnSpc>
                <a:spcPts val="1900"/>
              </a:lnSpc>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Conduct air and water quality monitoring</a:t>
            </a:r>
          </a:p>
          <a:p>
            <a:pPr marL="1063767" lvl="2" indent="-356616">
              <a:lnSpc>
                <a:spcPts val="1900"/>
              </a:lnSpc>
              <a:buFont typeface="Wingdings" panose="05000000000000000000" pitchFamily="2" charset="2"/>
              <a:buChar char="§"/>
            </a:pPr>
            <a:endParaRPr lang="en-US" altLang="en-US" sz="3600" dirty="0">
              <a:latin typeface="Calibri" panose="020F0502020204030204" pitchFamily="34" charset="0"/>
              <a:cs typeface="Calibri" panose="020F0502020204030204" pitchFamily="34" charset="0"/>
            </a:endParaRPr>
          </a:p>
          <a:p>
            <a:pPr marL="1063767" lvl="2" indent="-356616">
              <a:lnSpc>
                <a:spcPts val="1900"/>
              </a:lnSpc>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Interpret air and water lab results</a:t>
            </a:r>
          </a:p>
          <a:p>
            <a:pPr marL="1063767" lvl="2" indent="-356616">
              <a:lnSpc>
                <a:spcPts val="1900"/>
              </a:lnSpc>
              <a:buFont typeface="Wingdings" panose="05000000000000000000" pitchFamily="2" charset="2"/>
              <a:buChar char="§"/>
            </a:pPr>
            <a:endParaRPr lang="en-US" altLang="en-US" sz="3600" dirty="0">
              <a:latin typeface="Calibri" panose="020F0502020204030204" pitchFamily="34" charset="0"/>
              <a:cs typeface="Calibri" panose="020F0502020204030204" pitchFamily="34" charset="0"/>
            </a:endParaRPr>
          </a:p>
          <a:p>
            <a:pPr marL="1063767" lvl="2" indent="-356616">
              <a:lnSpc>
                <a:spcPts val="1900"/>
              </a:lnSpc>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Monitor soil impacts </a:t>
            </a:r>
          </a:p>
          <a:p>
            <a:pPr marL="576072" lvl="1" indent="-356616">
              <a:lnSpc>
                <a:spcPts val="1900"/>
              </a:lnSpc>
              <a:buFont typeface="Wingdings" panose="05000000000000000000" pitchFamily="2" charset="2"/>
              <a:buChar char="§"/>
            </a:pPr>
            <a:endParaRPr lang="en-US" altLang="en-US" sz="1900" dirty="0">
              <a:latin typeface="Calibri" panose="020F0502020204030204" pitchFamily="34" charset="0"/>
              <a:cs typeface="Calibri" panose="020F0502020204030204" pitchFamily="34" charset="0"/>
            </a:endParaRPr>
          </a:p>
          <a:p>
            <a:pPr marL="576072" indent="-356616">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Work with clients to manage and improve their health and wellbeing </a:t>
            </a:r>
          </a:p>
        </p:txBody>
      </p:sp>
    </p:spTree>
    <p:extLst>
      <p:ext uri="{BB962C8B-B14F-4D97-AF65-F5344CB8AC3E}">
        <p14:creationId xmlns:p14="http://schemas.microsoft.com/office/powerpoint/2010/main" val="310701568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66" y="712503"/>
            <a:ext cx="6839254" cy="8639059"/>
          </a:xfrm>
          <a:prstGeom prst="rect">
            <a:avLst/>
          </a:prstGeom>
          <a:effectLst>
            <a:outerShdw blurRad="127000" dist="38100" dir="2700000" algn="tl"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28396"/>
            <a:ext cx="13004800" cy="1280638"/>
          </a:xfrm>
          <a:prstGeom prst="rect">
            <a:avLst/>
          </a:prstGeom>
        </p:spPr>
      </p:pic>
      <p:sp>
        <p:nvSpPr>
          <p:cNvPr id="5" name="TextBox 4"/>
          <p:cNvSpPr txBox="1"/>
          <p:nvPr/>
        </p:nvSpPr>
        <p:spPr>
          <a:xfrm>
            <a:off x="7917366" y="1164108"/>
            <a:ext cx="4348976" cy="3416320"/>
          </a:xfrm>
          <a:prstGeom prst="rect">
            <a:avLst/>
          </a:prstGeom>
          <a:noFill/>
        </p:spPr>
        <p:txBody>
          <a:bodyPr wrap="square" rtlCol="0">
            <a:spAutoFit/>
          </a:bodyPr>
          <a:lstStyle/>
          <a:p>
            <a:pPr algn="ctr"/>
            <a:r>
              <a:rPr lang="en-US" sz="5400" b="1" dirty="0">
                <a:latin typeface="+mn-lt"/>
              </a:rPr>
              <a:t>Individual Health Exposure Assessment</a:t>
            </a:r>
          </a:p>
        </p:txBody>
      </p:sp>
      <p:sp>
        <p:nvSpPr>
          <p:cNvPr id="6" name="TextBox 5"/>
          <p:cNvSpPr txBox="1"/>
          <p:nvPr/>
        </p:nvSpPr>
        <p:spPr>
          <a:xfrm>
            <a:off x="8222973" y="6309034"/>
            <a:ext cx="4052474" cy="1446550"/>
          </a:xfrm>
          <a:prstGeom prst="rect">
            <a:avLst/>
          </a:prstGeom>
          <a:noFill/>
        </p:spPr>
        <p:txBody>
          <a:bodyPr wrap="square" rtlCol="0">
            <a:spAutoFit/>
          </a:bodyPr>
          <a:lstStyle/>
          <a:p>
            <a:pPr algn="ctr"/>
            <a:r>
              <a:rPr lang="en-US" sz="4400" b="1" dirty="0">
                <a:latin typeface="+mn-lt"/>
              </a:rPr>
              <a:t>Home Exposure Assessment</a:t>
            </a:r>
          </a:p>
        </p:txBody>
      </p:sp>
    </p:spTree>
    <p:extLst>
      <p:ext uri="{BB962C8B-B14F-4D97-AF65-F5344CB8AC3E}">
        <p14:creationId xmlns:p14="http://schemas.microsoft.com/office/powerpoint/2010/main" val="9305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0"/>
          <p:cNvSpPr>
            <a:spLocks noGrp="1"/>
          </p:cNvSpPr>
          <p:nvPr>
            <p:ph type="title" idx="4294967295"/>
          </p:nvPr>
        </p:nvSpPr>
        <p:spPr>
          <a:xfrm>
            <a:off x="1327357" y="724019"/>
            <a:ext cx="11273521" cy="1700213"/>
          </a:xfrm>
        </p:spPr>
        <p:txBody>
          <a:bodyPr/>
          <a:lstStyle/>
          <a:p>
            <a:r>
              <a:rPr lang="en-US" altLang="en-US" sz="5400" b="1" dirty="0">
                <a:latin typeface="Calibri" panose="020F0502020204030204" pitchFamily="34" charset="0"/>
                <a:cs typeface="Calibri" panose="020F0502020204030204" pitchFamily="34" charset="0"/>
              </a:rPr>
              <a:t>Emissions Monitoring</a:t>
            </a:r>
          </a:p>
        </p:txBody>
      </p:sp>
      <p:pic>
        <p:nvPicPr>
          <p:cNvPr id="8" name="Picture Placeholder 3" descr="speck_history_with_air_plant.jpg"/>
          <p:cNvPicPr>
            <a:picLocks noChangeAspect="1"/>
          </p:cNvPicPr>
          <p:nvPr/>
        </p:nvPicPr>
        <p:blipFill>
          <a:blip r:embed="rId3">
            <a:extLst>
              <a:ext uri="{28A0092B-C50C-407E-A947-70E740481C1C}">
                <a14:useLocalDpi xmlns:a14="http://schemas.microsoft.com/office/drawing/2010/main" val="0"/>
              </a:ext>
            </a:extLst>
          </a:blip>
          <a:srcRect l="5064" r="32047"/>
          <a:stretch>
            <a:fillRect/>
          </a:stretch>
        </p:blipFill>
        <p:spPr>
          <a:xfrm>
            <a:off x="557832" y="2227053"/>
            <a:ext cx="5603914" cy="6682175"/>
          </a:xfrm>
          <a:prstGeom prst="rect">
            <a:avLst/>
          </a:prstGeom>
        </p:spPr>
      </p:pic>
      <p:pic>
        <p:nvPicPr>
          <p:cNvPr id="9" name="Content Placeholder 4" descr="Screen Shot 2015-10-01 at 10.27.10 AM.png"/>
          <p:cNvPicPr>
            <a:picLocks noChangeAspect="1"/>
          </p:cNvPicPr>
          <p:nvPr/>
        </p:nvPicPr>
        <p:blipFill rotWithShape="1">
          <a:blip r:embed="rId4">
            <a:extLst>
              <a:ext uri="{28A0092B-C50C-407E-A947-70E740481C1C}">
                <a14:useLocalDpi xmlns:a14="http://schemas.microsoft.com/office/drawing/2010/main" val="0"/>
              </a:ext>
            </a:extLst>
          </a:blip>
          <a:srcRect l="-105" t="2014" r="81" b="1069"/>
          <a:stretch/>
        </p:blipFill>
        <p:spPr bwMode="auto">
          <a:xfrm>
            <a:off x="7593076" y="3756209"/>
            <a:ext cx="5007802" cy="4148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12" name="Text Placeholder 11"/>
          <p:cNvSpPr>
            <a:spLocks noGrp="1"/>
          </p:cNvSpPr>
          <p:nvPr>
            <p:ph type="body" sz="half" idx="4294967295"/>
          </p:nvPr>
        </p:nvSpPr>
        <p:spPr>
          <a:xfrm>
            <a:off x="777720" y="2359970"/>
            <a:ext cx="5164138" cy="6549258"/>
          </a:xfrm>
        </p:spPr>
        <p:txBody>
          <a:bodyPr>
            <a:normAutofit/>
          </a:bodyPr>
          <a:lstStyle/>
          <a:p>
            <a:pPr marL="0" indent="0">
              <a:buNone/>
              <a:defRPr/>
            </a:pPr>
            <a:r>
              <a:rPr lang="en-US" sz="5400" b="1" dirty="0">
                <a:latin typeface="Calibri" panose="020F0502020204030204" pitchFamily="34" charset="0"/>
                <a:ea typeface="ＭＳ Ｐゴシック" charset="0"/>
                <a:cs typeface="Calibri" panose="020F0502020204030204" pitchFamily="34" charset="0"/>
              </a:rPr>
              <a:t>Speck </a:t>
            </a:r>
          </a:p>
          <a:p>
            <a:pPr marL="0" indent="0">
              <a:buNone/>
              <a:defRPr/>
            </a:pPr>
            <a:r>
              <a:rPr lang="en-US" sz="3600" b="1" dirty="0">
                <a:latin typeface="Calibri" panose="020F0502020204030204" pitchFamily="34" charset="0"/>
                <a:ea typeface="ＭＳ Ｐゴシック" charset="0"/>
                <a:cs typeface="Calibri" panose="020F0502020204030204" pitchFamily="34" charset="0"/>
              </a:rPr>
              <a:t>Air Quality Monitor</a:t>
            </a:r>
          </a:p>
          <a:p>
            <a:pPr marL="0" indent="0">
              <a:buNone/>
              <a:defRPr/>
            </a:pPr>
            <a:endParaRPr lang="en-US" sz="3600" b="1" dirty="0">
              <a:latin typeface="Calibri" panose="020F0502020204030204" pitchFamily="34" charset="0"/>
              <a:ea typeface="ＭＳ Ｐゴシック" charset="0"/>
              <a:cs typeface="Calibri" panose="020F0502020204030204" pitchFamily="34" charset="0"/>
            </a:endParaRPr>
          </a:p>
          <a:p>
            <a:pPr marL="0" indent="0">
              <a:buNone/>
              <a:defRPr/>
            </a:pPr>
            <a:endParaRPr lang="en-US" sz="3600" b="1" dirty="0">
              <a:latin typeface="Calibri" panose="020F0502020204030204" pitchFamily="34" charset="0"/>
              <a:ea typeface="ＭＳ Ｐゴシック" charset="0"/>
              <a:cs typeface="Calibri" panose="020F0502020204030204" pitchFamily="34" charset="0"/>
            </a:endParaRPr>
          </a:p>
          <a:p>
            <a:pPr marL="0" indent="0">
              <a:buNone/>
              <a:defRPr/>
            </a:pPr>
            <a:endParaRPr lang="en-US" sz="3600" b="1" dirty="0">
              <a:latin typeface="Calibri" panose="020F0502020204030204" pitchFamily="34" charset="0"/>
              <a:ea typeface="ＭＳ Ｐゴシック" charset="0"/>
              <a:cs typeface="Calibri" panose="020F0502020204030204" pitchFamily="34" charset="0"/>
            </a:endParaRPr>
          </a:p>
          <a:p>
            <a:pPr marL="0" indent="0">
              <a:buNone/>
              <a:defRPr/>
            </a:pPr>
            <a:endParaRPr lang="en-US" sz="3600" b="1" dirty="0">
              <a:latin typeface="Calibri" panose="020F0502020204030204" pitchFamily="34" charset="0"/>
              <a:ea typeface="ＭＳ Ｐゴシック" charset="0"/>
              <a:cs typeface="Calibri" panose="020F0502020204030204" pitchFamily="34" charset="0"/>
            </a:endParaRPr>
          </a:p>
          <a:p>
            <a:pPr marL="0" indent="0">
              <a:buNone/>
              <a:defRPr/>
            </a:pPr>
            <a:endParaRPr lang="en-US" sz="3600" b="1" dirty="0">
              <a:latin typeface="Calibri" panose="020F0502020204030204" pitchFamily="34" charset="0"/>
              <a:ea typeface="ＭＳ Ｐゴシック" charset="0"/>
              <a:cs typeface="Calibri" panose="020F0502020204030204" pitchFamily="34" charset="0"/>
            </a:endParaRPr>
          </a:p>
          <a:p>
            <a:pPr marL="0" indent="0">
              <a:buNone/>
              <a:defRPr/>
            </a:pPr>
            <a:endParaRPr lang="en-US" sz="3600" b="1" dirty="0">
              <a:latin typeface="Calibri" panose="020F0502020204030204" pitchFamily="34" charset="0"/>
              <a:ea typeface="ＭＳ Ｐゴシック" charset="0"/>
              <a:cs typeface="Calibri" panose="020F0502020204030204" pitchFamily="34" charset="0"/>
            </a:endParaRPr>
          </a:p>
          <a:p>
            <a:pPr marL="0" indent="0">
              <a:buNone/>
              <a:defRPr/>
            </a:pPr>
            <a:r>
              <a:rPr lang="en-US" sz="3600" b="1" dirty="0">
                <a:latin typeface="Calibri" panose="020F0502020204030204" pitchFamily="34" charset="0"/>
                <a:ea typeface="ＭＳ Ｐゴシック" charset="0"/>
                <a:cs typeface="Calibri" panose="020F0502020204030204" pitchFamily="34" charset="0"/>
              </a:rPr>
              <a:t>Monitors PM</a:t>
            </a:r>
            <a:r>
              <a:rPr lang="en-US" sz="3600" b="1" baseline="-25000" dirty="0">
                <a:latin typeface="Calibri" panose="020F0502020204030204" pitchFamily="34" charset="0"/>
                <a:ea typeface="ＭＳ Ｐゴシック" charset="0"/>
                <a:cs typeface="Calibri" panose="020F0502020204030204" pitchFamily="34" charset="0"/>
              </a:rPr>
              <a:t>2.5</a:t>
            </a:r>
            <a:endParaRPr lang="en-US" sz="3600" b="1" dirty="0">
              <a:latin typeface="Calibri" panose="020F0502020204030204" pitchFamily="34" charset="0"/>
              <a:ea typeface="ＭＳ Ｐゴシック" charset="0"/>
              <a:cs typeface="Calibri" panose="020F0502020204030204" pitchFamily="34" charset="0"/>
            </a:endParaRPr>
          </a:p>
          <a:p>
            <a:pPr marL="0" indent="0">
              <a:buFontTx/>
              <a:buNone/>
              <a:defRPr/>
            </a:pPr>
            <a:endParaRPr lang="en-US" sz="3500" dirty="0">
              <a:ea typeface="ＭＳ Ｐゴシック" charset="0"/>
            </a:endParaRPr>
          </a:p>
        </p:txBody>
      </p:sp>
      <p:sp>
        <p:nvSpPr>
          <p:cNvPr id="3" name="TextBox 2"/>
          <p:cNvSpPr txBox="1"/>
          <p:nvPr/>
        </p:nvSpPr>
        <p:spPr>
          <a:xfrm>
            <a:off x="7593076" y="2227052"/>
            <a:ext cx="5007802" cy="6872343"/>
          </a:xfrm>
          <a:prstGeom prst="rect">
            <a:avLst/>
          </a:prstGeom>
          <a:noFill/>
        </p:spPr>
        <p:txBody>
          <a:bodyPr wrap="square" rtlCol="0">
            <a:noAutofit/>
          </a:bodyPr>
          <a:lstStyle/>
          <a:p>
            <a:r>
              <a:rPr lang="en-US" sz="5400" b="1" dirty="0">
                <a:latin typeface="+mn-lt"/>
              </a:rPr>
              <a:t>CATTfish </a:t>
            </a:r>
          </a:p>
          <a:p>
            <a:r>
              <a:rPr lang="en-US" b="1" dirty="0">
                <a:latin typeface="+mn-lt"/>
              </a:rPr>
              <a:t>Water Quality Monitor</a:t>
            </a:r>
          </a:p>
          <a:p>
            <a:endParaRPr lang="en-US" b="1" dirty="0">
              <a:latin typeface="+mn-lt"/>
            </a:endParaRPr>
          </a:p>
          <a:p>
            <a:endParaRPr lang="en-US" b="1" dirty="0">
              <a:latin typeface="+mn-lt"/>
            </a:endParaRPr>
          </a:p>
          <a:p>
            <a:endParaRPr lang="en-US" b="1" dirty="0">
              <a:latin typeface="+mn-lt"/>
            </a:endParaRPr>
          </a:p>
          <a:p>
            <a:endParaRPr lang="en-US" b="1" dirty="0">
              <a:latin typeface="+mn-lt"/>
            </a:endParaRPr>
          </a:p>
          <a:p>
            <a:endParaRPr lang="en-US" b="1" dirty="0">
              <a:latin typeface="+mn-lt"/>
            </a:endParaRPr>
          </a:p>
          <a:p>
            <a:endParaRPr lang="en-US" b="1" dirty="0">
              <a:latin typeface="+mn-lt"/>
            </a:endParaRPr>
          </a:p>
          <a:p>
            <a:endParaRPr lang="en-US" b="1" dirty="0">
              <a:latin typeface="+mn-lt"/>
            </a:endParaRPr>
          </a:p>
          <a:p>
            <a:endParaRPr lang="en-US" b="1" dirty="0">
              <a:latin typeface="+mn-lt"/>
            </a:endParaRPr>
          </a:p>
          <a:p>
            <a:pPr algn="ctr"/>
            <a:r>
              <a:rPr lang="en-US" b="1" dirty="0">
                <a:latin typeface="+mn-lt"/>
              </a:rPr>
              <a:t>Monitors total </a:t>
            </a:r>
          </a:p>
          <a:p>
            <a:pPr algn="ctr"/>
            <a:r>
              <a:rPr lang="en-US" b="1" dirty="0">
                <a:latin typeface="+mn-lt"/>
              </a:rPr>
              <a:t>dissolved solids</a:t>
            </a:r>
          </a:p>
        </p:txBody>
      </p:sp>
      <p:pic>
        <p:nvPicPr>
          <p:cNvPr id="4" name="Picture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7832" y="9383434"/>
            <a:ext cx="2679399" cy="39650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7617" y="9442003"/>
            <a:ext cx="2069841" cy="279365"/>
          </a:xfrm>
          <a:prstGeom prst="rect">
            <a:avLst/>
          </a:prstGeom>
        </p:spPr>
      </p:pic>
    </p:spTree>
    <p:extLst>
      <p:ext uri="{BB962C8B-B14F-4D97-AF65-F5344CB8AC3E}">
        <p14:creationId xmlns:p14="http://schemas.microsoft.com/office/powerpoint/2010/main" val="162890141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hp-su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3" name="Picture Placeholder 5"/>
          <p:cNvPicPr>
            <a:picLocks noChangeAspect="1"/>
          </p:cNvPicPr>
          <p:nvPr/>
        </p:nvPicPr>
        <p:blipFill>
          <a:blip r:embed="rId3">
            <a:extLst>
              <a:ext uri="{28A0092B-C50C-407E-A947-70E740481C1C}">
                <a14:useLocalDpi xmlns:a14="http://schemas.microsoft.com/office/drawing/2010/main" val="0"/>
              </a:ext>
            </a:extLst>
          </a:blip>
          <a:srcRect l="3983" t="4977" r="4205" b="2844"/>
          <a:stretch>
            <a:fillRect/>
          </a:stretch>
        </p:blipFill>
        <p:spPr>
          <a:xfrm>
            <a:off x="1101725" y="2401888"/>
            <a:ext cx="10950575" cy="7381875"/>
          </a:xfrm>
          <a:prstGeom prst="rect">
            <a:avLst/>
          </a:prstGeom>
        </p:spPr>
      </p:pic>
      <p:sp>
        <p:nvSpPr>
          <p:cNvPr id="4" name="Title 1"/>
          <p:cNvSpPr txBox="1">
            <a:spLocks/>
          </p:cNvSpPr>
          <p:nvPr/>
        </p:nvSpPr>
        <p:spPr bwMode="auto">
          <a:xfrm>
            <a:off x="952500" y="1157288"/>
            <a:ext cx="11099800" cy="148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hangingPunct="0">
              <a:defRPr sz="3600">
                <a:solidFill>
                  <a:srgbClr val="000000"/>
                </a:solidFill>
                <a:latin typeface="Helvetica Light" charset="0"/>
                <a:ea typeface="ＭＳ Ｐゴシック" charset="0"/>
                <a:sym typeface="Helvetica Light" charset="0"/>
              </a:defRPr>
            </a:lvl2pPr>
            <a:lvl3pPr marL="1143000" indent="-228600" eaLnBrk="0" hangingPunct="0">
              <a:defRPr sz="3600">
                <a:solidFill>
                  <a:srgbClr val="000000"/>
                </a:solidFill>
                <a:latin typeface="Helvetica Light" charset="0"/>
                <a:ea typeface="ＭＳ Ｐゴシック" charset="0"/>
                <a:sym typeface="Helvetica Light" charset="0"/>
              </a:defRPr>
            </a:lvl3pPr>
            <a:lvl4pPr marL="1600200" indent="-228600" eaLnBrk="0" hangingPunct="0">
              <a:defRPr sz="3600">
                <a:solidFill>
                  <a:srgbClr val="000000"/>
                </a:solidFill>
                <a:latin typeface="Helvetica Light" charset="0"/>
                <a:ea typeface="ＭＳ Ｐゴシック" charset="0"/>
                <a:sym typeface="Helvetica Light" charset="0"/>
              </a:defRPr>
            </a:lvl4pPr>
            <a:lvl5pPr marL="2057400" indent="-228600" eaLnBrk="0" hangingPunct="0">
              <a:defRPr sz="3600">
                <a:solidFill>
                  <a:srgbClr val="000000"/>
                </a:solidFill>
                <a:latin typeface="Helvetica Light" charset="0"/>
                <a:ea typeface="ＭＳ Ｐゴシック"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ctr"/>
            <a:r>
              <a:rPr lang="en-US" sz="5400" b="1">
                <a:latin typeface="Calibri" charset="0"/>
                <a:cs typeface="Calibri" charset="0"/>
              </a:rPr>
              <a:t>A Day in the Life of the Shalefields</a:t>
            </a:r>
          </a:p>
        </p:txBody>
      </p:sp>
    </p:spTree>
    <p:extLst>
      <p:ext uri="{BB962C8B-B14F-4D97-AF65-F5344CB8AC3E}">
        <p14:creationId xmlns:p14="http://schemas.microsoft.com/office/powerpoint/2010/main" val="78353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Placeholder 2"/>
          <p:cNvPicPr>
            <a:picLocks noGrp="1" noChangeAspect="1"/>
          </p:cNvPicPr>
          <p:nvPr>
            <p:ph type="pic" sz="half" idx="4294967295"/>
          </p:nvPr>
        </p:nvPicPr>
        <p:blipFill rotWithShape="1">
          <a:blip r:embed="rId3">
            <a:extLst>
              <a:ext uri="{28A0092B-C50C-407E-A947-70E740481C1C}">
                <a14:useLocalDpi xmlns:a14="http://schemas.microsoft.com/office/drawing/2010/main" val="0"/>
              </a:ext>
            </a:extLst>
          </a:blip>
          <a:srcRect l="35670" r="8637"/>
          <a:stretch/>
        </p:blipFill>
        <p:spPr>
          <a:xfrm>
            <a:off x="-20689" y="0"/>
            <a:ext cx="7805822" cy="9307562"/>
          </a:xfrm>
        </p:spPr>
      </p:pic>
      <p:sp>
        <p:nvSpPr>
          <p:cNvPr id="16388" name="Title 1"/>
          <p:cNvSpPr>
            <a:spLocks noGrp="1"/>
          </p:cNvSpPr>
          <p:nvPr>
            <p:ph type="title" idx="4294967295"/>
          </p:nvPr>
        </p:nvSpPr>
        <p:spPr>
          <a:xfrm>
            <a:off x="2751390" y="1368997"/>
            <a:ext cx="5033743" cy="3036229"/>
          </a:xfrm>
        </p:spPr>
        <p:txBody>
          <a:bodyPr>
            <a:noAutofit/>
          </a:bodyPr>
          <a:lstStyle/>
          <a:p>
            <a:pPr algn="ctr"/>
            <a:r>
              <a:rPr lang="en-US" altLang="en-US" sz="5400" b="1" dirty="0">
                <a:latin typeface="Calibri" panose="020F0502020204030204" pitchFamily="34" charset="0"/>
              </a:rPr>
              <a:t>Casing, Drilling, &amp; </a:t>
            </a:r>
            <a:br>
              <a:rPr lang="en-US" altLang="en-US" sz="5400" b="1" dirty="0">
                <a:latin typeface="Calibri" panose="020F0502020204030204" pitchFamily="34" charset="0"/>
              </a:rPr>
            </a:br>
            <a:r>
              <a:rPr lang="en-US" altLang="en-US" sz="5400" b="1" dirty="0">
                <a:latin typeface="Calibri" panose="020F0502020204030204" pitchFamily="34" charset="0"/>
              </a:rPr>
              <a:t>Hydraulic Fracturing</a:t>
            </a:r>
          </a:p>
        </p:txBody>
      </p:sp>
      <p:sp>
        <p:nvSpPr>
          <p:cNvPr id="5" name="Text Placeholder 4"/>
          <p:cNvSpPr>
            <a:spLocks noGrp="1"/>
          </p:cNvSpPr>
          <p:nvPr>
            <p:ph type="body" sz="half" idx="4294967295"/>
          </p:nvPr>
        </p:nvSpPr>
        <p:spPr>
          <a:xfrm>
            <a:off x="8129784" y="1212880"/>
            <a:ext cx="5115550" cy="4032009"/>
          </a:xfrm>
        </p:spPr>
        <p:txBody>
          <a:bodyPr>
            <a:noAutofit/>
          </a:bodyPr>
          <a:lstStyle/>
          <a:p>
            <a:pPr marL="0" indent="0">
              <a:buNone/>
              <a:defRPr/>
            </a:pPr>
            <a:r>
              <a:rPr lang="en-US" sz="4000" b="1" i="1" dirty="0">
                <a:latin typeface="Calibri" panose="020F0502020204030204" pitchFamily="34" charset="0"/>
                <a:cs typeface="Calibri" panose="020F0502020204030204" pitchFamily="34" charset="0"/>
              </a:rPr>
              <a:t>AIR</a:t>
            </a:r>
          </a:p>
          <a:p>
            <a:pPr marL="576072" indent="-356616">
              <a:spcBef>
                <a:spcPts val="1200"/>
              </a:spcBef>
              <a:buSzPct val="75000"/>
              <a:buFont typeface="Wingdings" panose="05000000000000000000" pitchFamily="2" charset="2"/>
              <a:buChar char="§"/>
              <a:defRPr/>
            </a:pPr>
            <a:r>
              <a:rPr lang="en-US" sz="3600" dirty="0">
                <a:latin typeface="Calibri" panose="020F0502020204030204" pitchFamily="34" charset="0"/>
                <a:cs typeface="Calibri" panose="020F0502020204030204" pitchFamily="34" charset="0"/>
              </a:rPr>
              <a:t>VOCs</a:t>
            </a:r>
          </a:p>
          <a:p>
            <a:pPr marL="576072" indent="-356616">
              <a:spcBef>
                <a:spcPts val="1200"/>
              </a:spcBef>
              <a:buSzPct val="75000"/>
              <a:buFont typeface="Wingdings" panose="05000000000000000000" pitchFamily="2" charset="2"/>
              <a:buChar char="§"/>
              <a:defRPr/>
            </a:pPr>
            <a:r>
              <a:rPr lang="en-US" sz="3600" dirty="0">
                <a:latin typeface="Calibri" panose="020F0502020204030204" pitchFamily="34" charset="0"/>
                <a:cs typeface="Calibri" panose="020F0502020204030204" pitchFamily="34" charset="0"/>
              </a:rPr>
              <a:t>silica dust</a:t>
            </a:r>
          </a:p>
          <a:p>
            <a:pPr marL="576072" indent="-356616">
              <a:spcBef>
                <a:spcPts val="1200"/>
              </a:spcBef>
              <a:buSzPct val="75000"/>
              <a:buFont typeface="Wingdings" panose="05000000000000000000" pitchFamily="2" charset="2"/>
              <a:buChar char="§"/>
              <a:defRPr/>
            </a:pPr>
            <a:r>
              <a:rPr lang="en-US" sz="3600" dirty="0">
                <a:latin typeface="Calibri" panose="020F0502020204030204" pitchFamily="34" charset="0"/>
                <a:cs typeface="Calibri" panose="020F0502020204030204" pitchFamily="34" charset="0"/>
              </a:rPr>
              <a:t>diesel emissions 	</a:t>
            </a:r>
          </a:p>
          <a:p>
            <a:pPr marL="576072" indent="-356616">
              <a:spcBef>
                <a:spcPts val="1200"/>
              </a:spcBef>
              <a:buSzPct val="75000"/>
              <a:buFont typeface="Wingdings" panose="05000000000000000000" pitchFamily="2" charset="2"/>
              <a:buChar char="§"/>
              <a:defRPr/>
            </a:pPr>
            <a:r>
              <a:rPr lang="en-US" sz="3600" dirty="0">
                <a:latin typeface="Calibri" panose="020F0502020204030204" pitchFamily="34" charset="0"/>
                <a:cs typeface="Calibri" panose="020F0502020204030204" pitchFamily="34" charset="0"/>
              </a:rPr>
              <a:t>particulate matter (PM)</a:t>
            </a:r>
          </a:p>
        </p:txBody>
      </p:sp>
      <p:sp>
        <p:nvSpPr>
          <p:cNvPr id="16390" name="Rectangle 5"/>
          <p:cNvSpPr>
            <a:spLocks noChangeArrowheads="1"/>
          </p:cNvSpPr>
          <p:nvPr/>
        </p:nvSpPr>
        <p:spPr bwMode="auto">
          <a:xfrm>
            <a:off x="3448031" y="9296342"/>
            <a:ext cx="46148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5842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sym typeface="Helvetica Light" charset="0"/>
              </a:rPr>
              <a:t>Photo by Bob </a:t>
            </a:r>
            <a:r>
              <a:rPr kumimoji="0" lang="en-US" altLang="en-US" sz="1800" b="1" i="0" u="none" strike="noStrike" kern="1200" cap="none" spc="0" normalizeH="0" baseline="0" noProof="0" dirty="0" err="1">
                <a:ln>
                  <a:noFill/>
                </a:ln>
                <a:solidFill>
                  <a:srgbClr val="000000"/>
                </a:solidFill>
                <a:effectLst/>
                <a:uLnTx/>
                <a:uFillTx/>
                <a:latin typeface="Calibri" panose="020F0502020204030204" pitchFamily="34" charset="0"/>
                <a:sym typeface="Helvetica Light" charset="0"/>
              </a:rPr>
              <a:t>Donnan</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sym typeface="Helvetica Light" charset="0"/>
              </a:rPr>
              <a:t> </a:t>
            </a:r>
          </a:p>
        </p:txBody>
      </p:sp>
      <p:sp>
        <p:nvSpPr>
          <p:cNvPr id="3" name="TextBox 2"/>
          <p:cNvSpPr txBox="1"/>
          <p:nvPr/>
        </p:nvSpPr>
        <p:spPr>
          <a:xfrm>
            <a:off x="8129784" y="4928839"/>
            <a:ext cx="4056904" cy="34985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lvl="0">
              <a:spcBef>
                <a:spcPts val="1200"/>
              </a:spcBef>
              <a:buSzPct val="75000"/>
              <a:defRPr/>
            </a:pPr>
            <a:r>
              <a:rPr lang="en-US" sz="4000" b="1" i="1" kern="0" dirty="0">
                <a:latin typeface="Calibri" panose="020F0502020204030204" pitchFamily="34" charset="0"/>
              </a:rPr>
              <a:t>WATER</a:t>
            </a:r>
          </a:p>
          <a:p>
            <a:pPr marL="576072" lvl="0" indent="-356616">
              <a:spcBef>
                <a:spcPts val="1200"/>
              </a:spcBef>
              <a:buSzPct val="75000"/>
              <a:buFont typeface="Wingdings" panose="05000000000000000000" pitchFamily="2" charset="2"/>
              <a:buChar char="§"/>
              <a:defRPr/>
            </a:pPr>
            <a:r>
              <a:rPr lang="en-US" kern="0" dirty="0">
                <a:latin typeface="Calibri" panose="020F0502020204030204" pitchFamily="34" charset="0"/>
                <a:cs typeface="Calibri" panose="020F0502020204030204" pitchFamily="34" charset="0"/>
              </a:rPr>
              <a:t>failure of well casings</a:t>
            </a:r>
          </a:p>
          <a:p>
            <a:pPr marL="576072" lvl="0" indent="-356616">
              <a:spcBef>
                <a:spcPts val="1200"/>
              </a:spcBef>
              <a:buSzPct val="75000"/>
              <a:buFont typeface="Wingdings" panose="05000000000000000000" pitchFamily="2" charset="2"/>
              <a:buChar char="§"/>
              <a:defRPr/>
            </a:pPr>
            <a:r>
              <a:rPr lang="en-US" kern="0" dirty="0">
                <a:latin typeface="Calibri" panose="020F0502020204030204" pitchFamily="34" charset="0"/>
                <a:cs typeface="Calibri" panose="020F0502020204030204" pitchFamily="34" charset="0"/>
              </a:rPr>
              <a:t>methane migration</a:t>
            </a:r>
          </a:p>
        </p:txBody>
      </p:sp>
    </p:spTree>
    <p:extLst>
      <p:ext uri="{BB962C8B-B14F-4D97-AF65-F5344CB8AC3E}">
        <p14:creationId xmlns:p14="http://schemas.microsoft.com/office/powerpoint/2010/main" val="422718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Placeholder 2"/>
          <p:cNvPicPr>
            <a:picLocks noGrp="1" noChangeAspect="1"/>
          </p:cNvPicPr>
          <p:nvPr>
            <p:ph type="pic" sz="half" idx="4294967295"/>
          </p:nvPr>
        </p:nvPicPr>
        <p:blipFill>
          <a:blip r:embed="rId3">
            <a:extLst>
              <a:ext uri="{28A0092B-C50C-407E-A947-70E740481C1C}">
                <a14:useLocalDpi xmlns:a14="http://schemas.microsoft.com/office/drawing/2010/main" val="0"/>
              </a:ext>
            </a:extLst>
          </a:blip>
          <a:srcRect l="21823" r="21823"/>
          <a:stretch>
            <a:fillRect/>
          </a:stretch>
        </p:blipFill>
        <p:spPr>
          <a:xfrm>
            <a:off x="0" y="825500"/>
            <a:ext cx="6737350" cy="7939088"/>
          </a:xfrm>
        </p:spPr>
      </p:pic>
      <p:sp>
        <p:nvSpPr>
          <p:cNvPr id="30724" name="Title 1"/>
          <p:cNvSpPr>
            <a:spLocks noGrp="1"/>
          </p:cNvSpPr>
          <p:nvPr>
            <p:ph type="title" idx="4294967295"/>
          </p:nvPr>
        </p:nvSpPr>
        <p:spPr>
          <a:xfrm>
            <a:off x="7043931" y="1195737"/>
            <a:ext cx="5779971" cy="1547812"/>
          </a:xfrm>
        </p:spPr>
        <p:txBody>
          <a:bodyPr/>
          <a:lstStyle/>
          <a:p>
            <a:r>
              <a:rPr lang="en-US" altLang="en-US" sz="5400" b="1" dirty="0">
                <a:latin typeface="Calibri" panose="020F0502020204030204" pitchFamily="34" charset="0"/>
              </a:rPr>
              <a:t>Compressor Station</a:t>
            </a:r>
          </a:p>
        </p:txBody>
      </p:sp>
      <p:sp>
        <p:nvSpPr>
          <p:cNvPr id="30725" name="Text Placeholder 4"/>
          <p:cNvSpPr>
            <a:spLocks noGrp="1"/>
          </p:cNvSpPr>
          <p:nvPr>
            <p:ph type="body" sz="half" idx="4294967295"/>
          </p:nvPr>
        </p:nvSpPr>
        <p:spPr>
          <a:xfrm>
            <a:off x="7432810" y="2874963"/>
            <a:ext cx="5002212" cy="4613275"/>
          </a:xfrm>
        </p:spPr>
        <p:txBody>
          <a:bodyPr/>
          <a:lstStyle/>
          <a:p>
            <a:pPr>
              <a:buFontTx/>
              <a:buNone/>
            </a:pPr>
            <a:r>
              <a:rPr lang="en-US" altLang="en-US" sz="4000" b="1" i="1" dirty="0">
                <a:latin typeface="Calibri" panose="020F0502020204030204" pitchFamily="34" charset="0"/>
              </a:rPr>
              <a:t>AIR</a:t>
            </a:r>
          </a:p>
          <a:p>
            <a:pPr marL="623888" indent="-333375">
              <a:spcBef>
                <a:spcPts val="1800"/>
              </a:spcBef>
              <a:buSzPct val="75000"/>
              <a:buFont typeface="Wingdings" panose="05000000000000000000" pitchFamily="2" charset="2"/>
              <a:buChar char="§"/>
            </a:pPr>
            <a:r>
              <a:rPr lang="en-US" altLang="en-US" sz="3600" dirty="0">
                <a:latin typeface="Calibri" panose="020F0502020204030204" pitchFamily="34" charset="0"/>
              </a:rPr>
              <a:t>methane</a:t>
            </a:r>
          </a:p>
          <a:p>
            <a:pPr marL="623888" indent="-333375">
              <a:spcBef>
                <a:spcPts val="1800"/>
              </a:spcBef>
              <a:buSzPct val="75000"/>
              <a:buFont typeface="Wingdings" panose="05000000000000000000" pitchFamily="2" charset="2"/>
              <a:buChar char="§"/>
            </a:pPr>
            <a:r>
              <a:rPr lang="en-US" altLang="en-US" sz="3600" dirty="0">
                <a:latin typeface="Calibri" panose="020F0502020204030204" pitchFamily="34" charset="0"/>
              </a:rPr>
              <a:t>VOCs</a:t>
            </a:r>
          </a:p>
          <a:p>
            <a:pPr marL="623888" indent="-333375">
              <a:spcBef>
                <a:spcPts val="1800"/>
              </a:spcBef>
              <a:buSzPct val="75000"/>
              <a:buFont typeface="Wingdings" panose="05000000000000000000" pitchFamily="2" charset="2"/>
              <a:buChar char="§"/>
            </a:pPr>
            <a:r>
              <a:rPr lang="en-US" altLang="en-US" sz="3600" dirty="0">
                <a:latin typeface="Calibri" panose="020F0502020204030204" pitchFamily="34" charset="0"/>
              </a:rPr>
              <a:t>nitrogen oxides </a:t>
            </a:r>
          </a:p>
          <a:p>
            <a:pPr marL="623888" indent="-333375">
              <a:spcBef>
                <a:spcPts val="1800"/>
              </a:spcBef>
              <a:buSzPct val="75000"/>
              <a:buFont typeface="Wingdings" panose="05000000000000000000" pitchFamily="2" charset="2"/>
              <a:buChar char="§"/>
            </a:pPr>
            <a:r>
              <a:rPr lang="en-US" altLang="en-US" sz="3600" dirty="0">
                <a:latin typeface="Calibri" panose="020F0502020204030204" pitchFamily="34" charset="0"/>
              </a:rPr>
              <a:t>particulate matter (PM)</a:t>
            </a:r>
          </a:p>
        </p:txBody>
      </p:sp>
      <p:sp>
        <p:nvSpPr>
          <p:cNvPr id="30726" name="Rectangle 5"/>
          <p:cNvSpPr>
            <a:spLocks noChangeArrowheads="1"/>
          </p:cNvSpPr>
          <p:nvPr/>
        </p:nvSpPr>
        <p:spPr bwMode="auto">
          <a:xfrm>
            <a:off x="1946623" y="8967286"/>
            <a:ext cx="46148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en-US" sz="1800" b="1" dirty="0">
                <a:latin typeface="Calibri" panose="020F0502020204030204" pitchFamily="34" charset="0"/>
              </a:rPr>
              <a:t>Photo by Bob </a:t>
            </a:r>
            <a:r>
              <a:rPr lang="en-US" altLang="en-US" sz="1800" b="1" dirty="0" err="1">
                <a:latin typeface="Calibri" panose="020F0502020204030204" pitchFamily="34" charset="0"/>
              </a:rPr>
              <a:t>Donnan</a:t>
            </a:r>
            <a:r>
              <a:rPr lang="en-US" altLang="en-US" sz="1800" b="1" dirty="0">
                <a:latin typeface="Calibri" panose="020F0502020204030204" pitchFamily="34" charset="0"/>
              </a:rPr>
              <a:t> </a:t>
            </a:r>
          </a:p>
        </p:txBody>
      </p:sp>
    </p:spTree>
    <p:extLst>
      <p:ext uri="{BB962C8B-B14F-4D97-AF65-F5344CB8AC3E}">
        <p14:creationId xmlns:p14="http://schemas.microsoft.com/office/powerpoint/2010/main" val="311317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3607" y="1084443"/>
            <a:ext cx="10447219" cy="923330"/>
          </a:xfrm>
          <a:prstGeom prst="rect">
            <a:avLst/>
          </a:prstGeom>
          <a:noFill/>
        </p:spPr>
        <p:txBody>
          <a:bodyPr wrap="none" rtlCol="0">
            <a:spAutoFit/>
          </a:bodyPr>
          <a:lstStyle/>
          <a:p>
            <a:r>
              <a:rPr lang="en-US" sz="5400" b="1" dirty="0">
                <a:latin typeface="+mn-lt"/>
              </a:rPr>
              <a:t>Known VOCs in Shale Gas Emissions</a:t>
            </a:r>
          </a:p>
        </p:txBody>
      </p:sp>
      <p:graphicFrame>
        <p:nvGraphicFramePr>
          <p:cNvPr id="3" name="Diagram 2"/>
          <p:cNvGraphicFramePr/>
          <p:nvPr>
            <p:extLst>
              <p:ext uri="{D42A27DB-BD31-4B8C-83A1-F6EECF244321}">
                <p14:modId xmlns:p14="http://schemas.microsoft.com/office/powerpoint/2010/main" val="3047561055"/>
              </p:ext>
            </p:extLst>
          </p:nvPr>
        </p:nvGraphicFramePr>
        <p:xfrm>
          <a:off x="-3947532" y="2765509"/>
          <a:ext cx="20674361" cy="6770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118286" y="1875859"/>
            <a:ext cx="8315097" cy="954107"/>
          </a:xfrm>
          <a:prstGeom prst="rect">
            <a:avLst/>
          </a:prstGeom>
          <a:noFill/>
        </p:spPr>
        <p:txBody>
          <a:bodyPr wrap="square" rtlCol="0">
            <a:spAutoFit/>
          </a:bodyPr>
          <a:lstStyle/>
          <a:p>
            <a:r>
              <a:rPr lang="en-US" sz="2800" dirty="0"/>
              <a:t>                   		   Short-term			Long-term</a:t>
            </a:r>
          </a:p>
          <a:p>
            <a:r>
              <a:rPr lang="en-US" sz="2800" dirty="0"/>
              <a:t> Chemical                 Exposure                 </a:t>
            </a:r>
            <a:r>
              <a:rPr lang="en-US" sz="2800" dirty="0" err="1"/>
              <a:t>Exposure</a:t>
            </a:r>
            <a:endParaRPr lang="en-US" sz="2800" dirty="0"/>
          </a:p>
        </p:txBody>
      </p:sp>
    </p:spTree>
    <p:extLst>
      <p:ext uri="{BB962C8B-B14F-4D97-AF65-F5344CB8AC3E}">
        <p14:creationId xmlns:p14="http://schemas.microsoft.com/office/powerpoint/2010/main" val="13138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603" y="1245695"/>
            <a:ext cx="12134732" cy="923330"/>
          </a:xfrm>
          <a:prstGeom prst="rect">
            <a:avLst/>
          </a:prstGeom>
          <a:noFill/>
        </p:spPr>
        <p:txBody>
          <a:bodyPr wrap="none" rtlCol="0">
            <a:spAutoFit/>
          </a:bodyPr>
          <a:lstStyle/>
          <a:p>
            <a:pPr marL="0" marR="0" lvl="0" indent="0" algn="l" defTabSz="584200" rtl="0" eaLnBrk="0" fontAlgn="base" latinLnBrk="0" hangingPunct="0">
              <a:lnSpc>
                <a:spcPct val="100000"/>
              </a:lnSpc>
              <a:spcBef>
                <a:spcPct val="0"/>
              </a:spcBef>
              <a:spcAft>
                <a:spcPct val="0"/>
              </a:spcAft>
              <a:buClrTx/>
              <a:buSzTx/>
              <a:buFontTx/>
              <a:buNone/>
              <a:tabLst/>
              <a:defRPr/>
            </a:pPr>
            <a:r>
              <a:rPr lang="en-US" sz="5400" b="1" dirty="0">
                <a:latin typeface="+mn-lt"/>
              </a:rPr>
              <a:t>Some Other</a:t>
            </a:r>
            <a:r>
              <a:rPr lang="en-US" sz="5400" b="1" noProof="0" dirty="0">
                <a:latin typeface="+mn-lt"/>
              </a:rPr>
              <a:t> K</a:t>
            </a:r>
            <a:r>
              <a:rPr kumimoji="0" lang="en-US" sz="5400" b="1" i="0" u="none" strike="noStrike" kern="1200" cap="none" spc="0" normalizeH="0" baseline="0" noProof="0" dirty="0">
                <a:ln>
                  <a:noFill/>
                </a:ln>
                <a:solidFill>
                  <a:srgbClr val="000000"/>
                </a:solidFill>
                <a:effectLst/>
                <a:uLnTx/>
                <a:uFillTx/>
                <a:latin typeface="+mn-lt"/>
                <a:sym typeface="Helvetica Light" charset="0"/>
              </a:rPr>
              <a:t>nown Chemicals and</a:t>
            </a:r>
            <a:r>
              <a:rPr kumimoji="0" lang="en-US" sz="5400" b="1" i="0" u="none" strike="noStrike" kern="1200" cap="none" spc="0" normalizeH="0" noProof="0" dirty="0">
                <a:ln>
                  <a:noFill/>
                </a:ln>
                <a:solidFill>
                  <a:srgbClr val="000000"/>
                </a:solidFill>
                <a:effectLst/>
                <a:uLnTx/>
                <a:uFillTx/>
                <a:latin typeface="+mn-lt"/>
                <a:sym typeface="Helvetica Light" charset="0"/>
              </a:rPr>
              <a:t> Effects</a:t>
            </a:r>
            <a:endParaRPr kumimoji="0" lang="en-US" sz="5400" b="1" i="0" u="none" strike="noStrike" kern="1200" cap="none" spc="0" normalizeH="0" baseline="0" noProof="0" dirty="0">
              <a:ln>
                <a:noFill/>
              </a:ln>
              <a:solidFill>
                <a:srgbClr val="000000"/>
              </a:solidFill>
              <a:effectLst/>
              <a:uLnTx/>
              <a:uFillTx/>
              <a:latin typeface="+mn-lt"/>
              <a:sym typeface="Helvetica Light" charset="0"/>
            </a:endParaRPr>
          </a:p>
        </p:txBody>
      </p:sp>
      <p:graphicFrame>
        <p:nvGraphicFramePr>
          <p:cNvPr id="3" name="Diagram 2"/>
          <p:cNvGraphicFramePr/>
          <p:nvPr>
            <p:extLst>
              <p:ext uri="{D42A27DB-BD31-4B8C-83A1-F6EECF244321}">
                <p14:modId xmlns:p14="http://schemas.microsoft.com/office/powerpoint/2010/main" val="4069934135"/>
              </p:ext>
            </p:extLst>
          </p:nvPr>
        </p:nvGraphicFramePr>
        <p:xfrm>
          <a:off x="-4126523" y="3001181"/>
          <a:ext cx="21124985" cy="6453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131110" y="2064639"/>
            <a:ext cx="8912028" cy="954107"/>
          </a:xfrm>
          <a:prstGeom prst="rect">
            <a:avLst/>
          </a:prstGeom>
          <a:noFill/>
        </p:spPr>
        <p:txBody>
          <a:bodyPr wrap="square" rtlCol="0">
            <a:spAutoFit/>
          </a:bodyPr>
          <a:lstStyle/>
          <a:p>
            <a:pPr lvl="3" indent="0"/>
            <a:r>
              <a:rPr kumimoji="0" lang="en-US" sz="2800" b="0" i="0" u="none" strike="noStrike" kern="1200" cap="none" spc="0" normalizeH="0" baseline="0" noProof="0" dirty="0">
                <a:ln>
                  <a:noFill/>
                </a:ln>
                <a:solidFill>
                  <a:srgbClr val="000000"/>
                </a:solidFill>
                <a:effectLst/>
                <a:uLnTx/>
                <a:uFillTx/>
                <a:latin typeface="Helvetica Light" charset="0"/>
                <a:ea typeface="ＭＳ Ｐゴシック" charset="-128"/>
                <a:cs typeface="+mn-cs"/>
                <a:sym typeface="Helvetica Light" charset="0"/>
              </a:rPr>
              <a:t>			Short-term		     		Long-term</a:t>
            </a:r>
          </a:p>
          <a:p>
            <a:pPr marL="0" marR="0" lvl="0" indent="0" algn="l" defTabSz="584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Light" charset="0"/>
                <a:ea typeface="ＭＳ Ｐゴシック" charset="-128"/>
                <a:cs typeface="+mn-cs"/>
                <a:sym typeface="Helvetica Light" charset="0"/>
              </a:rPr>
              <a:t> Chemical				Exposure				Exposure</a:t>
            </a:r>
          </a:p>
        </p:txBody>
      </p:sp>
    </p:spTree>
    <p:extLst>
      <p:ext uri="{BB962C8B-B14F-4D97-AF65-F5344CB8AC3E}">
        <p14:creationId xmlns:p14="http://schemas.microsoft.com/office/powerpoint/2010/main" val="11905848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17026</TotalTime>
  <Words>1345</Words>
  <Application>Microsoft Office PowerPoint</Application>
  <PresentationFormat>Custom</PresentationFormat>
  <Paragraphs>182</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ＭＳ Ｐゴシック</vt:lpstr>
      <vt:lpstr>Arial</vt:lpstr>
      <vt:lpstr>Calibri</vt:lpstr>
      <vt:lpstr>Calibri Light</vt:lpstr>
      <vt:lpstr>Helvetica Light</vt:lpstr>
      <vt:lpstr>Helvetica Neue</vt:lpstr>
      <vt:lpstr>Open Sans</vt:lpstr>
      <vt:lpstr>Open Sans Semibold</vt:lpstr>
      <vt:lpstr>Wingdings</vt:lpstr>
      <vt:lpstr>Office Theme</vt:lpstr>
      <vt:lpstr>PowerPoint Presentation</vt:lpstr>
      <vt:lpstr>Role of EHP in the Community</vt:lpstr>
      <vt:lpstr>PowerPoint Presentation</vt:lpstr>
      <vt:lpstr>Emissions Monitoring</vt:lpstr>
      <vt:lpstr>PowerPoint Presentation</vt:lpstr>
      <vt:lpstr>Casing, Drilling, &amp;  Hydraulic Fracturing</vt:lpstr>
      <vt:lpstr>Compressor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 Lenker</dc:creator>
  <cp:lastModifiedBy>Sam Hoszwa</cp:lastModifiedBy>
  <cp:revision>391</cp:revision>
  <cp:lastPrinted>2017-10-18T19:19:31Z</cp:lastPrinted>
  <dcterms:modified xsi:type="dcterms:W3CDTF">2018-04-20T16:20:14Z</dcterms:modified>
</cp:coreProperties>
</file>